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5143500" type="screen16x9"/>
  <p:notesSz cx="9144000" cy="51435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58"/>
  </p:normalViewPr>
  <p:slideViewPr>
    <p:cSldViewPr>
      <p:cViewPr varScale="1">
        <p:scale>
          <a:sx n="160" d="100"/>
          <a:sy n="160" d="100"/>
        </p:scale>
        <p:origin x="784" y="17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9144000" cy="5143500"/>
          </a:xfrm>
          <a:custGeom>
            <a:avLst/>
            <a:gdLst/>
            <a:ahLst/>
            <a:cxnLst/>
            <a:rect l="l" t="t" r="r" b="b"/>
            <a:pathLst>
              <a:path w="9144000" h="5143500">
                <a:moveTo>
                  <a:pt x="9143999" y="5143499"/>
                </a:moveTo>
                <a:lnTo>
                  <a:pt x="0" y="5143499"/>
                </a:lnTo>
                <a:lnTo>
                  <a:pt x="0" y="0"/>
                </a:lnTo>
                <a:lnTo>
                  <a:pt x="9143999" y="0"/>
                </a:lnTo>
                <a:lnTo>
                  <a:pt x="9143999" y="5143499"/>
                </a:lnTo>
                <a:close/>
              </a:path>
            </a:pathLst>
          </a:custGeom>
          <a:solidFill>
            <a:srgbClr val="B4A7D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1524799" y="672605"/>
            <a:ext cx="1082040" cy="1125220"/>
          </a:xfrm>
          <a:custGeom>
            <a:avLst/>
            <a:gdLst/>
            <a:ahLst/>
            <a:cxnLst/>
            <a:rect l="l" t="t" r="r" b="b"/>
            <a:pathLst>
              <a:path w="1082039" h="1125220">
                <a:moveTo>
                  <a:pt x="0" y="1124950"/>
                </a:moveTo>
                <a:lnTo>
                  <a:pt x="0" y="0"/>
                </a:lnTo>
                <a:lnTo>
                  <a:pt x="1081624" y="0"/>
                </a:lnTo>
              </a:path>
            </a:pathLst>
          </a:custGeom>
          <a:ln w="28574">
            <a:solidFill>
              <a:srgbClr val="8BC34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6537562" y="3342925"/>
            <a:ext cx="1082040" cy="1125220"/>
          </a:xfrm>
          <a:custGeom>
            <a:avLst/>
            <a:gdLst/>
            <a:ahLst/>
            <a:cxnLst/>
            <a:rect l="l" t="t" r="r" b="b"/>
            <a:pathLst>
              <a:path w="1082040" h="1125220">
                <a:moveTo>
                  <a:pt x="1081624" y="0"/>
                </a:moveTo>
                <a:lnTo>
                  <a:pt x="1081624" y="1124949"/>
                </a:lnTo>
                <a:lnTo>
                  <a:pt x="0" y="1124949"/>
                </a:lnTo>
              </a:path>
            </a:pathLst>
          </a:custGeom>
          <a:ln w="28574">
            <a:solidFill>
              <a:srgbClr val="8BC34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4359601" y="2817463"/>
            <a:ext cx="424815" cy="0"/>
          </a:xfrm>
          <a:custGeom>
            <a:avLst/>
            <a:gdLst/>
            <a:ahLst/>
            <a:cxnLst/>
            <a:rect l="l" t="t" r="r" b="b"/>
            <a:pathLst>
              <a:path w="424814">
                <a:moveTo>
                  <a:pt x="0" y="0"/>
                </a:moveTo>
                <a:lnTo>
                  <a:pt x="424799" y="0"/>
                </a:lnTo>
              </a:path>
            </a:pathLst>
          </a:custGeom>
          <a:ln w="38099">
            <a:solidFill>
              <a:srgbClr val="039B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2855586" y="1650264"/>
            <a:ext cx="3432826" cy="8940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000" b="0" i="0"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831413" y="3043972"/>
            <a:ext cx="3258820" cy="7207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1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1/29/25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00" b="0" i="0"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1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1/29/25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00" b="0" i="0"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1/29/25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00" b="0" i="0"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1/29/25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1/29/25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9144000" cy="5143500"/>
          </a:xfrm>
          <a:custGeom>
            <a:avLst/>
            <a:gdLst/>
            <a:ahLst/>
            <a:cxnLst/>
            <a:rect l="l" t="t" r="r" b="b"/>
            <a:pathLst>
              <a:path w="9144000" h="5143500">
                <a:moveTo>
                  <a:pt x="9143999" y="5143499"/>
                </a:moveTo>
                <a:lnTo>
                  <a:pt x="0" y="5143499"/>
                </a:lnTo>
                <a:lnTo>
                  <a:pt x="0" y="0"/>
                </a:lnTo>
                <a:lnTo>
                  <a:pt x="9143999" y="0"/>
                </a:lnTo>
                <a:lnTo>
                  <a:pt x="9143999" y="5143499"/>
                </a:lnTo>
                <a:close/>
              </a:path>
            </a:pathLst>
          </a:custGeom>
          <a:solidFill>
            <a:srgbClr val="B4A7D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492562" y="1260283"/>
            <a:ext cx="424815" cy="0"/>
          </a:xfrm>
          <a:custGeom>
            <a:avLst/>
            <a:gdLst/>
            <a:ahLst/>
            <a:cxnLst/>
            <a:rect l="l" t="t" r="r" b="b"/>
            <a:pathLst>
              <a:path w="424815">
                <a:moveTo>
                  <a:pt x="0" y="0"/>
                </a:moveTo>
                <a:lnTo>
                  <a:pt x="424799" y="0"/>
                </a:lnTo>
              </a:path>
            </a:pathLst>
          </a:custGeom>
          <a:ln w="38099">
            <a:solidFill>
              <a:srgbClr val="039B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4725" y="424329"/>
            <a:ext cx="7869555" cy="6315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000" b="0" i="0"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22825" y="1490369"/>
            <a:ext cx="7726045" cy="28022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1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4783455"/>
            <a:ext cx="292608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1/29/25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successcoaching@wcupa.edu" TargetMode="External"/><Relationship Id="rId2" Type="http://schemas.openxmlformats.org/officeDocument/2006/relationships/hyperlink" Target="https://www.wcupa.edu/universityCollege/larc/success-coaching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700" i="1" spc="-375" dirty="0">
                <a:latin typeface="Times New Roman"/>
                <a:cs typeface="Times New Roman"/>
              </a:rPr>
              <a:t>Goal</a:t>
            </a:r>
            <a:r>
              <a:rPr sz="5700" i="1" spc="-175" dirty="0">
                <a:latin typeface="Times New Roman"/>
                <a:cs typeface="Times New Roman"/>
              </a:rPr>
              <a:t> </a:t>
            </a:r>
            <a:r>
              <a:rPr sz="5700" i="1" spc="-25" dirty="0">
                <a:latin typeface="Times New Roman"/>
                <a:cs typeface="Times New Roman"/>
              </a:rPr>
              <a:t>Setting</a:t>
            </a:r>
            <a:endParaRPr sz="57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ubTitle" idx="4"/>
          </p:nvPr>
        </p:nvSpPr>
        <p:spPr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255270" marR="5080" indent="-243204">
              <a:lnSpc>
                <a:spcPts val="2590"/>
              </a:lnSpc>
              <a:spcBef>
                <a:spcPts val="425"/>
              </a:spcBef>
            </a:pPr>
            <a:r>
              <a:rPr sz="2400" i="1" spc="-140" dirty="0">
                <a:solidFill>
                  <a:srgbClr val="37761C"/>
                </a:solidFill>
                <a:latin typeface="Times New Roman"/>
                <a:cs typeface="Times New Roman"/>
              </a:rPr>
              <a:t>The</a:t>
            </a:r>
            <a:r>
              <a:rPr sz="2400" i="1" spc="-40" dirty="0">
                <a:solidFill>
                  <a:srgbClr val="37761C"/>
                </a:solidFill>
                <a:latin typeface="Times New Roman"/>
                <a:cs typeface="Times New Roman"/>
              </a:rPr>
              <a:t> </a:t>
            </a:r>
            <a:r>
              <a:rPr sz="2400" i="1" spc="-70" dirty="0">
                <a:solidFill>
                  <a:srgbClr val="37761C"/>
                </a:solidFill>
                <a:latin typeface="Times New Roman"/>
                <a:cs typeface="Times New Roman"/>
              </a:rPr>
              <a:t>Success</a:t>
            </a:r>
            <a:r>
              <a:rPr sz="2400" i="1" spc="-40" dirty="0">
                <a:solidFill>
                  <a:srgbClr val="37761C"/>
                </a:solidFill>
                <a:latin typeface="Times New Roman"/>
                <a:cs typeface="Times New Roman"/>
              </a:rPr>
              <a:t> </a:t>
            </a:r>
            <a:r>
              <a:rPr sz="2400" i="1" spc="-100" dirty="0">
                <a:solidFill>
                  <a:srgbClr val="37761C"/>
                </a:solidFill>
                <a:latin typeface="Times New Roman"/>
                <a:cs typeface="Times New Roman"/>
              </a:rPr>
              <a:t>Coaching</a:t>
            </a:r>
            <a:r>
              <a:rPr sz="2400" i="1" spc="-40" dirty="0">
                <a:solidFill>
                  <a:srgbClr val="37761C"/>
                </a:solidFill>
                <a:latin typeface="Times New Roman"/>
                <a:cs typeface="Times New Roman"/>
              </a:rPr>
              <a:t> </a:t>
            </a:r>
            <a:r>
              <a:rPr sz="2400" i="1" spc="-75" dirty="0">
                <a:solidFill>
                  <a:srgbClr val="37761C"/>
                </a:solidFill>
                <a:latin typeface="Times New Roman"/>
                <a:cs typeface="Times New Roman"/>
              </a:rPr>
              <a:t>Team </a:t>
            </a:r>
            <a:r>
              <a:rPr sz="2400" i="1" spc="-125" dirty="0">
                <a:solidFill>
                  <a:srgbClr val="37761C"/>
                </a:solidFill>
                <a:latin typeface="Times New Roman"/>
                <a:cs typeface="Times New Roman"/>
              </a:rPr>
              <a:t>Lawrence</a:t>
            </a:r>
            <a:r>
              <a:rPr sz="2400" i="1" spc="-55" dirty="0">
                <a:solidFill>
                  <a:srgbClr val="37761C"/>
                </a:solidFill>
                <a:latin typeface="Times New Roman"/>
                <a:cs typeface="Times New Roman"/>
              </a:rPr>
              <a:t> </a:t>
            </a:r>
            <a:r>
              <a:rPr sz="2400" i="1" dirty="0">
                <a:solidFill>
                  <a:srgbClr val="37761C"/>
                </a:solidFill>
                <a:latin typeface="Times New Roman"/>
                <a:cs typeface="Times New Roman"/>
              </a:rPr>
              <a:t>Building</a:t>
            </a:r>
            <a:r>
              <a:rPr sz="2400" i="1" spc="-55" dirty="0">
                <a:solidFill>
                  <a:srgbClr val="37761C"/>
                </a:solidFill>
                <a:latin typeface="Times New Roman"/>
                <a:cs typeface="Times New Roman"/>
              </a:rPr>
              <a:t> </a:t>
            </a:r>
            <a:r>
              <a:rPr sz="2400" i="1" spc="-25" dirty="0">
                <a:solidFill>
                  <a:srgbClr val="37761C"/>
                </a:solidFill>
                <a:latin typeface="Times New Roman"/>
                <a:cs typeface="Times New Roman"/>
              </a:rPr>
              <a:t>220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61630" rIns="0" bIns="0" rtlCol="0">
            <a:spAutoFit/>
          </a:bodyPr>
          <a:lstStyle/>
          <a:p>
            <a:pPr marL="88900">
              <a:lnSpc>
                <a:spcPct val="100000"/>
              </a:lnSpc>
              <a:spcBef>
                <a:spcPts val="100"/>
              </a:spcBef>
            </a:pPr>
            <a:r>
              <a:rPr spc="85" dirty="0"/>
              <a:t>Goals:</a:t>
            </a:r>
            <a:r>
              <a:rPr dirty="0"/>
              <a:t> </a:t>
            </a:r>
            <a:r>
              <a:rPr spc="240" dirty="0"/>
              <a:t>Why</a:t>
            </a:r>
            <a:r>
              <a:rPr spc="5" dirty="0"/>
              <a:t> </a:t>
            </a:r>
            <a:r>
              <a:rPr spc="240" dirty="0"/>
              <a:t>are</a:t>
            </a:r>
            <a:r>
              <a:rPr spc="5" dirty="0"/>
              <a:t> </a:t>
            </a:r>
            <a:r>
              <a:rPr spc="254" dirty="0"/>
              <a:t>they</a:t>
            </a:r>
            <a:r>
              <a:rPr spc="5" dirty="0"/>
              <a:t> </a:t>
            </a:r>
            <a:r>
              <a:rPr spc="260" dirty="0"/>
              <a:t>Important</a:t>
            </a:r>
            <a:r>
              <a:rPr spc="5" dirty="0"/>
              <a:t> </a:t>
            </a:r>
            <a:r>
              <a:rPr spc="135" dirty="0"/>
              <a:t>for</a:t>
            </a:r>
            <a:r>
              <a:rPr spc="5" dirty="0"/>
              <a:t> </a:t>
            </a:r>
            <a:r>
              <a:rPr spc="215" dirty="0"/>
              <a:t>Success?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60925" y="1553705"/>
            <a:ext cx="8181975" cy="2897505"/>
          </a:xfrm>
          <a:prstGeom prst="rect">
            <a:avLst/>
          </a:prstGeom>
        </p:spPr>
        <p:txBody>
          <a:bodyPr vert="horz" wrap="square" lIns="0" tIns="10795" rIns="0" bIns="0" rtlCol="0">
            <a:spAutoFit/>
          </a:bodyPr>
          <a:lstStyle/>
          <a:p>
            <a:pPr marL="469900" marR="5080" indent="-457200">
              <a:lnSpc>
                <a:spcPts val="2270"/>
              </a:lnSpc>
              <a:spcBef>
                <a:spcPts val="85"/>
              </a:spcBef>
              <a:tabLst>
                <a:tab pos="469265" algn="l"/>
              </a:tabLst>
            </a:pPr>
            <a:r>
              <a:rPr sz="1800" spc="360" dirty="0">
                <a:solidFill>
                  <a:srgbClr val="FFFFFF"/>
                </a:solidFill>
                <a:latin typeface="Arial Unicode MS"/>
                <a:cs typeface="Arial Unicode MS"/>
              </a:rPr>
              <a:t>❏</a:t>
            </a:r>
            <a:r>
              <a:rPr sz="1800" dirty="0">
                <a:solidFill>
                  <a:srgbClr val="FFFFFF"/>
                </a:solidFill>
                <a:latin typeface="Arial Unicode MS"/>
                <a:cs typeface="Arial Unicode MS"/>
              </a:rPr>
              <a:t>	</a:t>
            </a:r>
            <a:r>
              <a:rPr sz="1800" spc="-25" dirty="0">
                <a:solidFill>
                  <a:srgbClr val="FFFFFF"/>
                </a:solidFill>
                <a:latin typeface="Arial"/>
                <a:cs typeface="Arial"/>
              </a:rPr>
              <a:t>Goals</a:t>
            </a:r>
            <a:r>
              <a:rPr sz="1800" spc="-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spc="-20" dirty="0">
                <a:solidFill>
                  <a:srgbClr val="FFFFFF"/>
                </a:solidFill>
                <a:latin typeface="Arial"/>
                <a:cs typeface="Arial"/>
              </a:rPr>
              <a:t>are</a:t>
            </a:r>
            <a:r>
              <a:rPr sz="1800" spc="-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an</a:t>
            </a:r>
            <a:r>
              <a:rPr sz="1800" spc="-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important</a:t>
            </a:r>
            <a:r>
              <a:rPr sz="1800" spc="-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part</a:t>
            </a:r>
            <a:r>
              <a:rPr sz="1800" spc="-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for</a:t>
            </a:r>
            <a:r>
              <a:rPr sz="1800" spc="-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success</a:t>
            </a:r>
            <a:r>
              <a:rPr sz="1800" spc="-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in</a:t>
            </a:r>
            <a:r>
              <a:rPr sz="1800" spc="-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800" spc="-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student’s</a:t>
            </a:r>
            <a:r>
              <a:rPr sz="1800" spc="-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academics,</a:t>
            </a:r>
            <a:r>
              <a:rPr sz="1800" spc="-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social</a:t>
            </a:r>
            <a:r>
              <a:rPr sz="1800" spc="-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spc="-10" dirty="0">
                <a:solidFill>
                  <a:srgbClr val="FFFFFF"/>
                </a:solidFill>
                <a:latin typeface="Arial"/>
                <a:cs typeface="Arial"/>
              </a:rPr>
              <a:t>life, 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ﬁtness</a:t>
            </a:r>
            <a:r>
              <a:rPr sz="1800" spc="-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spc="-20" dirty="0">
                <a:solidFill>
                  <a:srgbClr val="FFFFFF"/>
                </a:solidFill>
                <a:latin typeface="Arial"/>
                <a:cs typeface="Arial"/>
              </a:rPr>
              <a:t>goals,</a:t>
            </a:r>
            <a:r>
              <a:rPr sz="1800" spc="-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and</a:t>
            </a:r>
            <a:r>
              <a:rPr sz="1800" spc="-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spc="-10" dirty="0">
                <a:solidFill>
                  <a:srgbClr val="FFFFFF"/>
                </a:solidFill>
                <a:latin typeface="Arial"/>
                <a:cs typeface="Arial"/>
              </a:rPr>
              <a:t>extracurriculars.</a:t>
            </a:r>
            <a:endParaRPr sz="1800">
              <a:latin typeface="Arial"/>
              <a:cs typeface="Arial"/>
            </a:endParaRPr>
          </a:p>
          <a:p>
            <a:pPr marL="517525">
              <a:lnSpc>
                <a:spcPct val="100000"/>
              </a:lnSpc>
              <a:spcBef>
                <a:spcPts val="25"/>
              </a:spcBef>
              <a:tabLst>
                <a:tab pos="926465" algn="l"/>
              </a:tabLst>
            </a:pPr>
            <a:r>
              <a:rPr sz="1400" spc="275" dirty="0">
                <a:solidFill>
                  <a:srgbClr val="FFFFFF"/>
                </a:solidFill>
                <a:latin typeface="Arial Unicode MS"/>
                <a:cs typeface="Arial Unicode MS"/>
              </a:rPr>
              <a:t>❏</a:t>
            </a:r>
            <a:r>
              <a:rPr sz="1400" dirty="0">
                <a:solidFill>
                  <a:srgbClr val="FFFFFF"/>
                </a:solidFill>
                <a:latin typeface="Arial Unicode MS"/>
                <a:cs typeface="Arial Unicode MS"/>
              </a:rPr>
              <a:t>	</a:t>
            </a:r>
            <a:r>
              <a:rPr sz="1400" dirty="0">
                <a:solidFill>
                  <a:srgbClr val="FFFFFF"/>
                </a:solidFill>
                <a:latin typeface="Arial"/>
                <a:cs typeface="Arial"/>
              </a:rPr>
              <a:t>What</a:t>
            </a:r>
            <a:r>
              <a:rPr sz="1400" spc="-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Arial"/>
                <a:cs typeface="Arial"/>
              </a:rPr>
              <a:t>are</a:t>
            </a:r>
            <a:r>
              <a:rPr sz="1400" spc="-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FFFFFF"/>
                </a:solidFill>
                <a:latin typeface="Arial"/>
                <a:cs typeface="Arial"/>
              </a:rPr>
              <a:t>some</a:t>
            </a:r>
            <a:r>
              <a:rPr sz="1400" spc="-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FFFFFF"/>
                </a:solidFill>
                <a:latin typeface="Arial"/>
                <a:cs typeface="Arial"/>
              </a:rPr>
              <a:t>goals</a:t>
            </a:r>
            <a:r>
              <a:rPr sz="1400" spc="-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FFFFFF"/>
                </a:solidFill>
                <a:latin typeface="Arial"/>
                <a:cs typeface="Arial"/>
              </a:rPr>
              <a:t>you</a:t>
            </a:r>
            <a:r>
              <a:rPr sz="1400" spc="-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FFFFFF"/>
                </a:solidFill>
                <a:latin typeface="Arial"/>
                <a:cs typeface="Arial"/>
              </a:rPr>
              <a:t>may</a:t>
            </a:r>
            <a:r>
              <a:rPr sz="1400" spc="-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Arial"/>
                <a:cs typeface="Arial"/>
              </a:rPr>
              <a:t>have?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0"/>
              </a:spcBef>
              <a:tabLst>
                <a:tab pos="469265" algn="l"/>
              </a:tabLst>
            </a:pPr>
            <a:r>
              <a:rPr sz="1800" spc="360" dirty="0">
                <a:solidFill>
                  <a:srgbClr val="FFFFFF"/>
                </a:solidFill>
                <a:latin typeface="Arial Unicode MS"/>
                <a:cs typeface="Arial Unicode MS"/>
              </a:rPr>
              <a:t>❏</a:t>
            </a:r>
            <a:r>
              <a:rPr sz="1800" dirty="0">
                <a:solidFill>
                  <a:srgbClr val="FFFFFF"/>
                </a:solidFill>
                <a:latin typeface="Arial Unicode MS"/>
                <a:cs typeface="Arial Unicode MS"/>
              </a:rPr>
              <a:t>	</a:t>
            </a:r>
            <a:r>
              <a:rPr sz="1800" spc="-20" dirty="0">
                <a:solidFill>
                  <a:srgbClr val="FFFFFF"/>
                </a:solidFill>
                <a:latin typeface="Arial"/>
                <a:cs typeface="Arial"/>
              </a:rPr>
              <a:t>Some</a:t>
            </a:r>
            <a:r>
              <a:rPr sz="1800" spc="-8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examples</a:t>
            </a:r>
            <a:r>
              <a:rPr sz="1800" spc="-8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spc="70" dirty="0">
                <a:solidFill>
                  <a:srgbClr val="FFFFFF"/>
                </a:solidFill>
                <a:latin typeface="Arial"/>
                <a:cs typeface="Arial"/>
              </a:rPr>
              <a:t>of</a:t>
            </a:r>
            <a:r>
              <a:rPr sz="1800" spc="-8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spc="-10" dirty="0">
                <a:solidFill>
                  <a:srgbClr val="FFFFFF"/>
                </a:solidFill>
                <a:latin typeface="Arial"/>
                <a:cs typeface="Arial"/>
              </a:rPr>
              <a:t>goals:</a:t>
            </a:r>
            <a:endParaRPr sz="1800">
              <a:latin typeface="Arial"/>
              <a:cs typeface="Arial"/>
            </a:endParaRPr>
          </a:p>
          <a:p>
            <a:pPr marL="927100" marR="534035" indent="-409575">
              <a:lnSpc>
                <a:spcPct val="105000"/>
              </a:lnSpc>
              <a:spcBef>
                <a:spcPts val="40"/>
              </a:spcBef>
              <a:tabLst>
                <a:tab pos="926465" algn="l"/>
              </a:tabLst>
            </a:pPr>
            <a:r>
              <a:rPr sz="1400" spc="275" dirty="0">
                <a:solidFill>
                  <a:srgbClr val="FFFFFF"/>
                </a:solidFill>
                <a:latin typeface="Arial Unicode MS"/>
                <a:cs typeface="Arial Unicode MS"/>
              </a:rPr>
              <a:t>❏</a:t>
            </a:r>
            <a:r>
              <a:rPr sz="1400" dirty="0">
                <a:solidFill>
                  <a:srgbClr val="FFFFFF"/>
                </a:solidFill>
                <a:latin typeface="Arial Unicode MS"/>
                <a:cs typeface="Arial Unicode MS"/>
              </a:rPr>
              <a:t>	</a:t>
            </a:r>
            <a:r>
              <a:rPr sz="1400" b="1" spc="-50" dirty="0">
                <a:solidFill>
                  <a:srgbClr val="FFFFFF"/>
                </a:solidFill>
                <a:latin typeface="Arial"/>
                <a:cs typeface="Arial"/>
              </a:rPr>
              <a:t>Academic</a:t>
            </a:r>
            <a:r>
              <a:rPr sz="1400" spc="-50" dirty="0">
                <a:solidFill>
                  <a:srgbClr val="FFFFFF"/>
                </a:solidFill>
                <a:latin typeface="Arial"/>
                <a:cs typeface="Arial"/>
              </a:rPr>
              <a:t>:</a:t>
            </a:r>
            <a:r>
              <a:rPr sz="1400" spc="-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4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FFFFFF"/>
                </a:solidFill>
                <a:latin typeface="Arial"/>
                <a:cs typeface="Arial"/>
              </a:rPr>
              <a:t>will</a:t>
            </a:r>
            <a:r>
              <a:rPr sz="14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FFFFFF"/>
                </a:solidFill>
                <a:latin typeface="Arial"/>
                <a:cs typeface="Arial"/>
              </a:rPr>
              <a:t>raise</a:t>
            </a:r>
            <a:r>
              <a:rPr sz="14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FFFFFF"/>
                </a:solidFill>
                <a:latin typeface="Arial"/>
                <a:cs typeface="Arial"/>
              </a:rPr>
              <a:t>my</a:t>
            </a:r>
            <a:r>
              <a:rPr sz="14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FFFFFF"/>
                </a:solidFill>
                <a:latin typeface="Arial"/>
                <a:cs typeface="Arial"/>
              </a:rPr>
              <a:t>Chemistry</a:t>
            </a:r>
            <a:r>
              <a:rPr sz="14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Arial"/>
                <a:cs typeface="Arial"/>
              </a:rPr>
              <a:t>grade</a:t>
            </a:r>
            <a:r>
              <a:rPr sz="14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FFFFFF"/>
                </a:solidFill>
                <a:latin typeface="Arial"/>
                <a:cs typeface="Arial"/>
              </a:rPr>
              <a:t>from</a:t>
            </a:r>
            <a:r>
              <a:rPr sz="14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4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-120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14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FFFFFF"/>
                </a:solidFill>
                <a:latin typeface="Arial"/>
                <a:cs typeface="Arial"/>
              </a:rPr>
              <a:t>to</a:t>
            </a:r>
            <a:r>
              <a:rPr sz="14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4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-75" dirty="0">
                <a:solidFill>
                  <a:srgbClr val="FFFFFF"/>
                </a:solidFill>
                <a:latin typeface="Arial"/>
                <a:cs typeface="Arial"/>
              </a:rPr>
              <a:t>B</a:t>
            </a:r>
            <a:r>
              <a:rPr sz="14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FFFFFF"/>
                </a:solidFill>
                <a:latin typeface="Arial"/>
                <a:cs typeface="Arial"/>
              </a:rPr>
              <a:t>within</a:t>
            </a:r>
            <a:r>
              <a:rPr sz="14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FFFFFF"/>
                </a:solidFill>
                <a:latin typeface="Arial"/>
                <a:cs typeface="Arial"/>
              </a:rPr>
              <a:t>the</a:t>
            </a:r>
            <a:r>
              <a:rPr sz="14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FFFFFF"/>
                </a:solidFill>
                <a:latin typeface="Arial"/>
                <a:cs typeface="Arial"/>
              </a:rPr>
              <a:t>next</a:t>
            </a:r>
            <a:r>
              <a:rPr sz="14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FFFFFF"/>
                </a:solidFill>
                <a:latin typeface="Arial"/>
                <a:cs typeface="Arial"/>
              </a:rPr>
              <a:t>2</a:t>
            </a:r>
            <a:r>
              <a:rPr sz="14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FFFFFF"/>
                </a:solidFill>
                <a:latin typeface="Arial"/>
                <a:cs typeface="Arial"/>
              </a:rPr>
              <a:t>months</a:t>
            </a:r>
            <a:r>
              <a:rPr sz="14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-25" dirty="0">
                <a:solidFill>
                  <a:srgbClr val="FFFFFF"/>
                </a:solidFill>
                <a:latin typeface="Arial"/>
                <a:cs typeface="Arial"/>
              </a:rPr>
              <a:t>by </a:t>
            </a:r>
            <a:r>
              <a:rPr sz="1400" dirty="0">
                <a:solidFill>
                  <a:srgbClr val="FFFFFF"/>
                </a:solidFill>
                <a:latin typeface="Arial"/>
                <a:cs typeface="Arial"/>
              </a:rPr>
              <a:t>studying</a:t>
            </a:r>
            <a:r>
              <a:rPr sz="14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FFFFFF"/>
                </a:solidFill>
                <a:latin typeface="Arial"/>
                <a:cs typeface="Arial"/>
              </a:rPr>
              <a:t>2</a:t>
            </a:r>
            <a:r>
              <a:rPr sz="14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FFFFFF"/>
                </a:solidFill>
                <a:latin typeface="Arial"/>
                <a:cs typeface="Arial"/>
              </a:rPr>
              <a:t>nights</a:t>
            </a:r>
            <a:r>
              <a:rPr sz="14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400" spc="-10" dirty="0">
                <a:solidFill>
                  <a:srgbClr val="FFFFFF"/>
                </a:solidFill>
                <a:latin typeface="Arial"/>
                <a:cs typeface="Arial"/>
              </a:rPr>
              <a:t> week.</a:t>
            </a:r>
            <a:endParaRPr sz="1400">
              <a:latin typeface="Arial"/>
              <a:cs typeface="Arial"/>
            </a:endParaRPr>
          </a:p>
          <a:p>
            <a:pPr marL="927100" marR="26670" indent="-409575">
              <a:lnSpc>
                <a:spcPct val="105000"/>
              </a:lnSpc>
              <a:tabLst>
                <a:tab pos="926465" algn="l"/>
              </a:tabLst>
            </a:pPr>
            <a:r>
              <a:rPr sz="1400" spc="275" dirty="0">
                <a:solidFill>
                  <a:srgbClr val="FFFFFF"/>
                </a:solidFill>
                <a:latin typeface="Arial Unicode MS"/>
                <a:cs typeface="Arial Unicode MS"/>
              </a:rPr>
              <a:t>❏</a:t>
            </a:r>
            <a:r>
              <a:rPr sz="1400" dirty="0">
                <a:solidFill>
                  <a:srgbClr val="FFFFFF"/>
                </a:solidFill>
                <a:latin typeface="Arial Unicode MS"/>
                <a:cs typeface="Arial Unicode MS"/>
              </a:rPr>
              <a:t>	</a:t>
            </a:r>
            <a:r>
              <a:rPr sz="1400" b="1" spc="-55" dirty="0">
                <a:solidFill>
                  <a:srgbClr val="FFFFFF"/>
                </a:solidFill>
                <a:latin typeface="Arial"/>
                <a:cs typeface="Arial"/>
              </a:rPr>
              <a:t>Social</a:t>
            </a:r>
            <a:r>
              <a:rPr sz="1400" spc="-55" dirty="0">
                <a:solidFill>
                  <a:srgbClr val="FFFFFF"/>
                </a:solidFill>
                <a:latin typeface="Arial"/>
                <a:cs typeface="Arial"/>
              </a:rPr>
              <a:t>:</a:t>
            </a:r>
            <a:r>
              <a:rPr sz="14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4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FFFFFF"/>
                </a:solidFill>
                <a:latin typeface="Arial"/>
                <a:cs typeface="Arial"/>
              </a:rPr>
              <a:t>will</a:t>
            </a:r>
            <a:r>
              <a:rPr sz="14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FFFFFF"/>
                </a:solidFill>
                <a:latin typeface="Arial"/>
                <a:cs typeface="Arial"/>
              </a:rPr>
              <a:t>try</a:t>
            </a:r>
            <a:r>
              <a:rPr sz="14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FFFFFF"/>
                </a:solidFill>
                <a:latin typeface="Arial"/>
                <a:cs typeface="Arial"/>
              </a:rPr>
              <a:t>to</a:t>
            </a:r>
            <a:r>
              <a:rPr sz="14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FFFFFF"/>
                </a:solidFill>
                <a:latin typeface="Arial"/>
                <a:cs typeface="Arial"/>
              </a:rPr>
              <a:t>talk</a:t>
            </a:r>
            <a:r>
              <a:rPr sz="14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FFFFFF"/>
                </a:solidFill>
                <a:latin typeface="Arial"/>
                <a:cs typeface="Arial"/>
              </a:rPr>
              <a:t>to</a:t>
            </a:r>
            <a:r>
              <a:rPr sz="14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FFFFFF"/>
                </a:solidFill>
                <a:latin typeface="Arial"/>
                <a:cs typeface="Arial"/>
              </a:rPr>
              <a:t>one</a:t>
            </a:r>
            <a:r>
              <a:rPr sz="14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FFFFFF"/>
                </a:solidFill>
                <a:latin typeface="Arial"/>
                <a:cs typeface="Arial"/>
              </a:rPr>
              <a:t>new</a:t>
            </a:r>
            <a:r>
              <a:rPr sz="14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Arial"/>
                <a:cs typeface="Arial"/>
              </a:rPr>
              <a:t>peer</a:t>
            </a:r>
            <a:r>
              <a:rPr sz="14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FFFFFF"/>
                </a:solidFill>
                <a:latin typeface="Arial"/>
                <a:cs typeface="Arial"/>
              </a:rPr>
              <a:t>in</a:t>
            </a:r>
            <a:r>
              <a:rPr sz="14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FFFFFF"/>
                </a:solidFill>
                <a:latin typeface="Arial"/>
                <a:cs typeface="Arial"/>
              </a:rPr>
              <a:t>each</a:t>
            </a:r>
            <a:r>
              <a:rPr sz="14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55" dirty="0">
                <a:solidFill>
                  <a:srgbClr val="FFFFFF"/>
                </a:solidFill>
                <a:latin typeface="Arial"/>
                <a:cs typeface="Arial"/>
              </a:rPr>
              <a:t>of</a:t>
            </a:r>
            <a:r>
              <a:rPr sz="14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FFFFFF"/>
                </a:solidFill>
                <a:latin typeface="Arial"/>
                <a:cs typeface="Arial"/>
              </a:rPr>
              <a:t>my</a:t>
            </a:r>
            <a:r>
              <a:rPr sz="14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FFFFFF"/>
                </a:solidFill>
                <a:latin typeface="Arial"/>
                <a:cs typeface="Arial"/>
              </a:rPr>
              <a:t>classes</a:t>
            </a:r>
            <a:r>
              <a:rPr sz="14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-25" dirty="0">
                <a:solidFill>
                  <a:srgbClr val="FFFFFF"/>
                </a:solidFill>
                <a:latin typeface="Arial"/>
                <a:cs typeface="Arial"/>
              </a:rPr>
              <a:t>every</a:t>
            </a:r>
            <a:r>
              <a:rPr sz="14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Arial"/>
                <a:cs typeface="Arial"/>
              </a:rPr>
              <a:t>day </a:t>
            </a:r>
            <a:r>
              <a:rPr sz="1400" dirty="0">
                <a:solidFill>
                  <a:srgbClr val="FFFFFF"/>
                </a:solidFill>
                <a:latin typeface="Arial"/>
                <a:cs typeface="Arial"/>
              </a:rPr>
              <a:t>for</a:t>
            </a:r>
            <a:r>
              <a:rPr sz="14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FFFFFF"/>
                </a:solidFill>
                <a:latin typeface="Arial"/>
                <a:cs typeface="Arial"/>
              </a:rPr>
              <a:t>the</a:t>
            </a:r>
            <a:r>
              <a:rPr sz="14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FFFFFF"/>
                </a:solidFill>
                <a:latin typeface="Arial"/>
                <a:cs typeface="Arial"/>
              </a:rPr>
              <a:t>ﬁrst</a:t>
            </a:r>
            <a:r>
              <a:rPr sz="14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FFFFFF"/>
                </a:solidFill>
                <a:latin typeface="Arial"/>
                <a:cs typeface="Arial"/>
              </a:rPr>
              <a:t>month</a:t>
            </a:r>
            <a:r>
              <a:rPr sz="14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25" dirty="0">
                <a:solidFill>
                  <a:srgbClr val="FFFFFF"/>
                </a:solidFill>
                <a:latin typeface="Arial"/>
                <a:cs typeface="Arial"/>
              </a:rPr>
              <a:t>of </a:t>
            </a:r>
            <a:r>
              <a:rPr sz="1400" dirty="0">
                <a:solidFill>
                  <a:srgbClr val="FFFFFF"/>
                </a:solidFill>
                <a:latin typeface="Arial"/>
                <a:cs typeface="Arial"/>
              </a:rPr>
              <a:t>the</a:t>
            </a:r>
            <a:r>
              <a:rPr sz="1400" spc="-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Arial"/>
                <a:cs typeface="Arial"/>
              </a:rPr>
              <a:t>semester.</a:t>
            </a:r>
            <a:endParaRPr sz="1400">
              <a:latin typeface="Arial"/>
              <a:cs typeface="Arial"/>
            </a:endParaRPr>
          </a:p>
          <a:p>
            <a:pPr marL="927100" marR="246379" indent="-409575">
              <a:lnSpc>
                <a:spcPct val="105000"/>
              </a:lnSpc>
              <a:tabLst>
                <a:tab pos="926465" algn="l"/>
              </a:tabLst>
            </a:pPr>
            <a:r>
              <a:rPr sz="1400" spc="275" dirty="0">
                <a:solidFill>
                  <a:srgbClr val="FFFFFF"/>
                </a:solidFill>
                <a:latin typeface="Arial Unicode MS"/>
                <a:cs typeface="Arial Unicode MS"/>
              </a:rPr>
              <a:t>❏</a:t>
            </a:r>
            <a:r>
              <a:rPr sz="1400" dirty="0">
                <a:solidFill>
                  <a:srgbClr val="FFFFFF"/>
                </a:solidFill>
                <a:latin typeface="Arial Unicode MS"/>
                <a:cs typeface="Arial Unicode MS"/>
              </a:rPr>
              <a:t>	</a:t>
            </a:r>
            <a:r>
              <a:rPr sz="1400" b="1" spc="-50" dirty="0">
                <a:solidFill>
                  <a:srgbClr val="FFFFFF"/>
                </a:solidFill>
                <a:latin typeface="Arial"/>
                <a:cs typeface="Arial"/>
              </a:rPr>
              <a:t>Fitness</a:t>
            </a:r>
            <a:r>
              <a:rPr sz="1400" spc="-50" dirty="0">
                <a:solidFill>
                  <a:srgbClr val="FFFFFF"/>
                </a:solidFill>
                <a:latin typeface="Arial"/>
                <a:cs typeface="Arial"/>
              </a:rPr>
              <a:t>:</a:t>
            </a:r>
            <a:r>
              <a:rPr sz="1400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FFFFFF"/>
                </a:solidFill>
                <a:latin typeface="Arial"/>
                <a:cs typeface="Arial"/>
              </a:rPr>
              <a:t>I will </a:t>
            </a:r>
            <a:r>
              <a:rPr sz="1400" spc="-10" dirty="0">
                <a:solidFill>
                  <a:srgbClr val="FFFFFF"/>
                </a:solidFill>
                <a:latin typeface="Arial"/>
                <a:cs typeface="Arial"/>
              </a:rPr>
              <a:t>decrease</a:t>
            </a:r>
            <a:r>
              <a:rPr sz="1400" dirty="0">
                <a:solidFill>
                  <a:srgbClr val="FFFFFF"/>
                </a:solidFill>
                <a:latin typeface="Arial"/>
                <a:cs typeface="Arial"/>
              </a:rPr>
              <a:t> my mile time from</a:t>
            </a:r>
            <a:r>
              <a:rPr sz="1400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FFFFFF"/>
                </a:solidFill>
                <a:latin typeface="Arial"/>
                <a:cs typeface="Arial"/>
              </a:rPr>
              <a:t>9 minutes to 8 minutes in the</a:t>
            </a:r>
            <a:r>
              <a:rPr sz="1400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FFFFFF"/>
                </a:solidFill>
                <a:latin typeface="Arial"/>
                <a:cs typeface="Arial"/>
              </a:rPr>
              <a:t>next 2 months </a:t>
            </a:r>
            <a:r>
              <a:rPr sz="1400" spc="-25" dirty="0">
                <a:solidFill>
                  <a:srgbClr val="FFFFFF"/>
                </a:solidFill>
                <a:latin typeface="Arial"/>
                <a:cs typeface="Arial"/>
              </a:rPr>
              <a:t>by </a:t>
            </a:r>
            <a:r>
              <a:rPr sz="1400" dirty="0">
                <a:solidFill>
                  <a:srgbClr val="FFFFFF"/>
                </a:solidFill>
                <a:latin typeface="Arial"/>
                <a:cs typeface="Arial"/>
              </a:rPr>
              <a:t>running</a:t>
            </a:r>
            <a:r>
              <a:rPr sz="14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FFFFFF"/>
                </a:solidFill>
                <a:latin typeface="Arial"/>
                <a:cs typeface="Arial"/>
              </a:rPr>
              <a:t>at</a:t>
            </a:r>
            <a:r>
              <a:rPr sz="14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FFFFFF"/>
                </a:solidFill>
                <a:latin typeface="Arial"/>
                <a:cs typeface="Arial"/>
              </a:rPr>
              <a:t>least</a:t>
            </a:r>
            <a:r>
              <a:rPr sz="14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FFFFFF"/>
                </a:solidFill>
                <a:latin typeface="Arial"/>
                <a:cs typeface="Arial"/>
              </a:rPr>
              <a:t>4</a:t>
            </a:r>
            <a:r>
              <a:rPr sz="14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FFFFFF"/>
                </a:solidFill>
                <a:latin typeface="Arial"/>
                <a:cs typeface="Arial"/>
              </a:rPr>
              <a:t>times</a:t>
            </a:r>
            <a:r>
              <a:rPr sz="14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4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Arial"/>
                <a:cs typeface="Arial"/>
              </a:rPr>
              <a:t>week.</a:t>
            </a:r>
            <a:endParaRPr sz="1400">
              <a:latin typeface="Arial"/>
              <a:cs typeface="Arial"/>
            </a:endParaRPr>
          </a:p>
          <a:p>
            <a:pPr marL="927100" marR="100330" indent="-409575">
              <a:lnSpc>
                <a:spcPct val="105000"/>
              </a:lnSpc>
              <a:tabLst>
                <a:tab pos="926465" algn="l"/>
              </a:tabLst>
            </a:pPr>
            <a:r>
              <a:rPr sz="1400" spc="275" dirty="0">
                <a:solidFill>
                  <a:srgbClr val="FFFFFF"/>
                </a:solidFill>
                <a:latin typeface="Arial Unicode MS"/>
                <a:cs typeface="Arial Unicode MS"/>
              </a:rPr>
              <a:t>❏</a:t>
            </a:r>
            <a:r>
              <a:rPr sz="1400" dirty="0">
                <a:solidFill>
                  <a:srgbClr val="FFFFFF"/>
                </a:solidFill>
                <a:latin typeface="Arial Unicode MS"/>
                <a:cs typeface="Arial Unicode MS"/>
              </a:rPr>
              <a:t>	</a:t>
            </a:r>
            <a:r>
              <a:rPr sz="1400" b="1" spc="-55" dirty="0">
                <a:solidFill>
                  <a:srgbClr val="FFFFFF"/>
                </a:solidFill>
                <a:latin typeface="Arial"/>
                <a:cs typeface="Arial"/>
              </a:rPr>
              <a:t>Extracurriculars</a:t>
            </a:r>
            <a:r>
              <a:rPr sz="1400" spc="-55" dirty="0">
                <a:solidFill>
                  <a:srgbClr val="FFFFFF"/>
                </a:solidFill>
                <a:latin typeface="Arial"/>
                <a:cs typeface="Arial"/>
              </a:rPr>
              <a:t>:</a:t>
            </a:r>
            <a:r>
              <a:rPr sz="1400" spc="-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400" spc="-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FFFFFF"/>
                </a:solidFill>
                <a:latin typeface="Arial"/>
                <a:cs typeface="Arial"/>
              </a:rPr>
              <a:t>will</a:t>
            </a:r>
            <a:r>
              <a:rPr sz="1400" spc="-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FFFFFF"/>
                </a:solidFill>
                <a:latin typeface="Arial"/>
                <a:cs typeface="Arial"/>
              </a:rPr>
              <a:t>become</a:t>
            </a:r>
            <a:r>
              <a:rPr sz="1400" spc="-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FFFFFF"/>
                </a:solidFill>
                <a:latin typeface="Arial"/>
                <a:cs typeface="Arial"/>
              </a:rPr>
              <a:t>Vice</a:t>
            </a:r>
            <a:r>
              <a:rPr sz="1400" spc="-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Arial"/>
                <a:cs typeface="Arial"/>
              </a:rPr>
              <a:t>President</a:t>
            </a:r>
            <a:r>
              <a:rPr sz="1400" spc="-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55" dirty="0">
                <a:solidFill>
                  <a:srgbClr val="FFFFFF"/>
                </a:solidFill>
                <a:latin typeface="Arial"/>
                <a:cs typeface="Arial"/>
              </a:rPr>
              <a:t>of</a:t>
            </a:r>
            <a:r>
              <a:rPr sz="1400" spc="-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FFFFFF"/>
                </a:solidFill>
                <a:latin typeface="Arial"/>
                <a:cs typeface="Arial"/>
              </a:rPr>
              <a:t>the</a:t>
            </a:r>
            <a:r>
              <a:rPr sz="1400" spc="-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-25" dirty="0">
                <a:solidFill>
                  <a:srgbClr val="FFFFFF"/>
                </a:solidFill>
                <a:latin typeface="Arial"/>
                <a:cs typeface="Arial"/>
              </a:rPr>
              <a:t>Chess</a:t>
            </a:r>
            <a:r>
              <a:rPr sz="1400" spc="-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-20" dirty="0">
                <a:solidFill>
                  <a:srgbClr val="FFFFFF"/>
                </a:solidFill>
                <a:latin typeface="Arial"/>
                <a:cs typeface="Arial"/>
              </a:rPr>
              <a:t>Club</a:t>
            </a:r>
            <a:r>
              <a:rPr sz="1400" spc="-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FFFFFF"/>
                </a:solidFill>
                <a:latin typeface="Arial"/>
                <a:cs typeface="Arial"/>
              </a:rPr>
              <a:t>next</a:t>
            </a:r>
            <a:r>
              <a:rPr sz="1400" spc="-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-20" dirty="0">
                <a:solidFill>
                  <a:srgbClr val="FFFFFF"/>
                </a:solidFill>
                <a:latin typeface="Arial"/>
                <a:cs typeface="Arial"/>
              </a:rPr>
              <a:t>year</a:t>
            </a:r>
            <a:r>
              <a:rPr sz="1400" spc="-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FFFFFF"/>
                </a:solidFill>
                <a:latin typeface="Arial"/>
                <a:cs typeface="Arial"/>
              </a:rPr>
              <a:t>by</a:t>
            </a:r>
            <a:r>
              <a:rPr sz="1400" spc="-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FFFFFF"/>
                </a:solidFill>
                <a:latin typeface="Arial"/>
                <a:cs typeface="Arial"/>
              </a:rPr>
              <a:t>showing</a:t>
            </a:r>
            <a:r>
              <a:rPr sz="1400" spc="-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FFFFFF"/>
                </a:solidFill>
                <a:latin typeface="Arial"/>
                <a:cs typeface="Arial"/>
              </a:rPr>
              <a:t>up</a:t>
            </a:r>
            <a:r>
              <a:rPr sz="1400" spc="-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-25" dirty="0">
                <a:solidFill>
                  <a:srgbClr val="FFFFFF"/>
                </a:solidFill>
                <a:latin typeface="Arial"/>
                <a:cs typeface="Arial"/>
              </a:rPr>
              <a:t>to </a:t>
            </a:r>
            <a:r>
              <a:rPr sz="1400" dirty="0">
                <a:solidFill>
                  <a:srgbClr val="FFFFFF"/>
                </a:solidFill>
                <a:latin typeface="Arial"/>
                <a:cs typeface="Arial"/>
              </a:rPr>
              <a:t>all</a:t>
            </a:r>
            <a:r>
              <a:rPr sz="14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FFFFFF"/>
                </a:solidFill>
                <a:latin typeface="Arial"/>
                <a:cs typeface="Arial"/>
              </a:rPr>
              <a:t>meetings</a:t>
            </a:r>
            <a:r>
              <a:rPr sz="14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FFFFFF"/>
                </a:solidFill>
                <a:latin typeface="Arial"/>
                <a:cs typeface="Arial"/>
              </a:rPr>
              <a:t>and</a:t>
            </a:r>
            <a:r>
              <a:rPr sz="14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FFFFFF"/>
                </a:solidFill>
                <a:latin typeface="Arial"/>
                <a:cs typeface="Arial"/>
              </a:rPr>
              <a:t>taking</a:t>
            </a:r>
            <a:r>
              <a:rPr sz="14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FFFFFF"/>
                </a:solidFill>
                <a:latin typeface="Arial"/>
                <a:cs typeface="Arial"/>
              </a:rPr>
              <a:t>the</a:t>
            </a:r>
            <a:r>
              <a:rPr sz="14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FFFFFF"/>
                </a:solidFill>
                <a:latin typeface="Arial"/>
                <a:cs typeface="Arial"/>
              </a:rPr>
              <a:t>time</a:t>
            </a:r>
            <a:r>
              <a:rPr sz="14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FFFFFF"/>
                </a:solidFill>
                <a:latin typeface="Arial"/>
                <a:cs typeface="Arial"/>
              </a:rPr>
              <a:t>to</a:t>
            </a:r>
            <a:r>
              <a:rPr sz="14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FFFFFF"/>
                </a:solidFill>
                <a:latin typeface="Arial"/>
                <a:cs typeface="Arial"/>
              </a:rPr>
              <a:t>know</a:t>
            </a:r>
            <a:r>
              <a:rPr sz="14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FFFFFF"/>
                </a:solidFill>
                <a:latin typeface="Arial"/>
                <a:cs typeface="Arial"/>
              </a:rPr>
              <a:t>each</a:t>
            </a:r>
            <a:r>
              <a:rPr sz="1400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Arial"/>
                <a:cs typeface="Arial"/>
              </a:rPr>
              <a:t>member.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61630" rIns="0" bIns="0" rtlCol="0">
            <a:spAutoFit/>
          </a:bodyPr>
          <a:lstStyle/>
          <a:p>
            <a:pPr marL="88900">
              <a:lnSpc>
                <a:spcPct val="100000"/>
              </a:lnSpc>
              <a:spcBef>
                <a:spcPts val="100"/>
              </a:spcBef>
            </a:pPr>
            <a:r>
              <a:rPr spc="215" dirty="0"/>
              <a:t>Motivation</a:t>
            </a:r>
            <a:r>
              <a:rPr spc="-5" dirty="0"/>
              <a:t> </a:t>
            </a:r>
            <a:r>
              <a:rPr spc="165" dirty="0"/>
              <a:t>to</a:t>
            </a:r>
            <a:r>
              <a:rPr spc="-5" dirty="0"/>
              <a:t> </a:t>
            </a:r>
            <a:r>
              <a:rPr spc="190" dirty="0"/>
              <a:t>Achieve</a:t>
            </a:r>
            <a:r>
              <a:rPr spc="-5" dirty="0"/>
              <a:t> </a:t>
            </a:r>
            <a:r>
              <a:rPr spc="225" dirty="0"/>
              <a:t>your</a:t>
            </a:r>
            <a:r>
              <a:rPr spc="-5" dirty="0"/>
              <a:t> </a:t>
            </a:r>
            <a:r>
              <a:rPr spc="140" dirty="0"/>
              <a:t>Goals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60925" y="1555076"/>
            <a:ext cx="8167370" cy="252222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50800">
              <a:lnSpc>
                <a:spcPct val="100000"/>
              </a:lnSpc>
              <a:spcBef>
                <a:spcPts val="130"/>
              </a:spcBef>
              <a:tabLst>
                <a:tab pos="469265" algn="l"/>
              </a:tabLst>
            </a:pPr>
            <a:r>
              <a:rPr sz="1500" spc="335" dirty="0">
                <a:solidFill>
                  <a:srgbClr val="FFFFFF"/>
                </a:solidFill>
                <a:latin typeface="Arial Unicode MS"/>
                <a:cs typeface="Arial Unicode MS"/>
              </a:rPr>
              <a:t>❏</a:t>
            </a:r>
            <a:r>
              <a:rPr sz="1500" dirty="0">
                <a:solidFill>
                  <a:srgbClr val="FFFFFF"/>
                </a:solidFill>
                <a:latin typeface="Arial Unicode MS"/>
                <a:cs typeface="Arial Unicode MS"/>
              </a:rPr>
              <a:t>	</a:t>
            </a:r>
            <a:r>
              <a:rPr sz="1500" dirty="0">
                <a:solidFill>
                  <a:srgbClr val="FFFFFF"/>
                </a:solidFill>
                <a:latin typeface="Arial"/>
                <a:cs typeface="Arial"/>
              </a:rPr>
              <a:t>Being</a:t>
            </a:r>
            <a:r>
              <a:rPr sz="15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rgbClr val="FFFFFF"/>
                </a:solidFill>
                <a:latin typeface="Arial"/>
                <a:cs typeface="Arial"/>
              </a:rPr>
              <a:t>motivated</a:t>
            </a:r>
            <a:r>
              <a:rPr sz="15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500" spc="50" dirty="0">
                <a:solidFill>
                  <a:srgbClr val="FFFFFF"/>
                </a:solidFill>
                <a:latin typeface="Arial"/>
                <a:cs typeface="Arial"/>
              </a:rPr>
              <a:t>to</a:t>
            </a:r>
            <a:r>
              <a:rPr sz="15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rgbClr val="FFFFFF"/>
                </a:solidFill>
                <a:latin typeface="Arial"/>
                <a:cs typeface="Arial"/>
              </a:rPr>
              <a:t>achieve</a:t>
            </a:r>
            <a:r>
              <a:rPr sz="15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rgbClr val="FFFFFF"/>
                </a:solidFill>
                <a:latin typeface="Arial"/>
                <a:cs typeface="Arial"/>
              </a:rPr>
              <a:t>your</a:t>
            </a:r>
            <a:r>
              <a:rPr sz="15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rgbClr val="FFFFFF"/>
                </a:solidFill>
                <a:latin typeface="Arial"/>
                <a:cs typeface="Arial"/>
              </a:rPr>
              <a:t>goal</a:t>
            </a:r>
            <a:r>
              <a:rPr sz="15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rgbClr val="FFFFFF"/>
                </a:solidFill>
                <a:latin typeface="Arial"/>
                <a:cs typeface="Arial"/>
              </a:rPr>
              <a:t>will</a:t>
            </a:r>
            <a:r>
              <a:rPr sz="15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rgbClr val="FFFFFF"/>
                </a:solidFill>
                <a:latin typeface="Arial"/>
                <a:cs typeface="Arial"/>
              </a:rPr>
              <a:t>make</a:t>
            </a:r>
            <a:r>
              <a:rPr sz="15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500" spc="55" dirty="0">
                <a:solidFill>
                  <a:srgbClr val="FFFFFF"/>
                </a:solidFill>
                <a:latin typeface="Arial"/>
                <a:cs typeface="Arial"/>
              </a:rPr>
              <a:t>it</a:t>
            </a:r>
            <a:r>
              <a:rPr sz="15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rgbClr val="FFFFFF"/>
                </a:solidFill>
                <a:latin typeface="Arial"/>
                <a:cs typeface="Arial"/>
              </a:rPr>
              <a:t>more</a:t>
            </a:r>
            <a:r>
              <a:rPr sz="15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rgbClr val="FFFFFF"/>
                </a:solidFill>
                <a:latin typeface="Arial"/>
                <a:cs typeface="Arial"/>
              </a:rPr>
              <a:t>likely</a:t>
            </a:r>
            <a:r>
              <a:rPr sz="15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rgbClr val="FFFFFF"/>
                </a:solidFill>
                <a:latin typeface="Arial"/>
                <a:cs typeface="Arial"/>
              </a:rPr>
              <a:t>you</a:t>
            </a:r>
            <a:r>
              <a:rPr sz="15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rgbClr val="FFFFFF"/>
                </a:solidFill>
                <a:latin typeface="Arial"/>
                <a:cs typeface="Arial"/>
              </a:rPr>
              <a:t>can</a:t>
            </a:r>
            <a:r>
              <a:rPr sz="15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rgbClr val="FFFFFF"/>
                </a:solidFill>
                <a:latin typeface="Arial"/>
                <a:cs typeface="Arial"/>
              </a:rPr>
              <a:t>achieve</a:t>
            </a:r>
            <a:r>
              <a:rPr sz="15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rgbClr val="FFFFFF"/>
                </a:solidFill>
                <a:latin typeface="Arial"/>
                <a:cs typeface="Arial"/>
              </a:rPr>
              <a:t>said</a:t>
            </a:r>
            <a:r>
              <a:rPr sz="15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500" spc="-10" dirty="0">
                <a:solidFill>
                  <a:srgbClr val="FFFFFF"/>
                </a:solidFill>
                <a:latin typeface="Arial"/>
                <a:cs typeface="Arial"/>
              </a:rPr>
              <a:t>goal.</a:t>
            </a:r>
            <a:endParaRPr sz="1500">
              <a:latin typeface="Arial"/>
              <a:cs typeface="Arial"/>
            </a:endParaRPr>
          </a:p>
          <a:p>
            <a:pPr marL="469900" marR="5080" indent="-419100">
              <a:lnSpc>
                <a:spcPct val="107100"/>
              </a:lnSpc>
              <a:tabLst>
                <a:tab pos="469265" algn="l"/>
              </a:tabLst>
            </a:pPr>
            <a:r>
              <a:rPr sz="1500" spc="335" dirty="0">
                <a:solidFill>
                  <a:srgbClr val="FFFFFF"/>
                </a:solidFill>
                <a:latin typeface="Arial Unicode MS"/>
                <a:cs typeface="Arial Unicode MS"/>
              </a:rPr>
              <a:t>❏</a:t>
            </a:r>
            <a:r>
              <a:rPr sz="1500" dirty="0">
                <a:solidFill>
                  <a:srgbClr val="FFFFFF"/>
                </a:solidFill>
                <a:latin typeface="Arial Unicode MS"/>
                <a:cs typeface="Arial Unicode MS"/>
              </a:rPr>
              <a:t>	</a:t>
            </a:r>
            <a:r>
              <a:rPr sz="1500" spc="-20" dirty="0">
                <a:solidFill>
                  <a:srgbClr val="FFFFFF"/>
                </a:solidFill>
                <a:latin typeface="Arial"/>
                <a:cs typeface="Arial"/>
              </a:rPr>
              <a:t>When</a:t>
            </a:r>
            <a:r>
              <a:rPr sz="1500" spc="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rgbClr val="FFFFFF"/>
                </a:solidFill>
                <a:latin typeface="Arial"/>
                <a:cs typeface="Arial"/>
              </a:rPr>
              <a:t>trying</a:t>
            </a:r>
            <a:r>
              <a:rPr sz="1500" spc="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500" spc="50" dirty="0">
                <a:solidFill>
                  <a:srgbClr val="FFFFFF"/>
                </a:solidFill>
                <a:latin typeface="Arial"/>
                <a:cs typeface="Arial"/>
              </a:rPr>
              <a:t>to</a:t>
            </a:r>
            <a:r>
              <a:rPr sz="1500" spc="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rgbClr val="FFFFFF"/>
                </a:solidFill>
                <a:latin typeface="Arial"/>
                <a:cs typeface="Arial"/>
              </a:rPr>
              <a:t>ﬁnd</a:t>
            </a:r>
            <a:r>
              <a:rPr sz="1500" spc="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rgbClr val="FFFFFF"/>
                </a:solidFill>
                <a:latin typeface="Arial"/>
                <a:cs typeface="Arial"/>
              </a:rPr>
              <a:t>motivation</a:t>
            </a:r>
            <a:r>
              <a:rPr sz="1500" spc="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500" spc="50" dirty="0">
                <a:solidFill>
                  <a:srgbClr val="FFFFFF"/>
                </a:solidFill>
                <a:latin typeface="Arial"/>
                <a:cs typeface="Arial"/>
              </a:rPr>
              <a:t>to</a:t>
            </a:r>
            <a:r>
              <a:rPr sz="1500" spc="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rgbClr val="FFFFFF"/>
                </a:solidFill>
                <a:latin typeface="Arial"/>
                <a:cs typeface="Arial"/>
              </a:rPr>
              <a:t>achieve</a:t>
            </a:r>
            <a:r>
              <a:rPr sz="1500" spc="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rgbClr val="FFFFFF"/>
                </a:solidFill>
                <a:latin typeface="Arial"/>
                <a:cs typeface="Arial"/>
              </a:rPr>
              <a:t>your</a:t>
            </a:r>
            <a:r>
              <a:rPr sz="1500" spc="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rgbClr val="FFFFFF"/>
                </a:solidFill>
                <a:latin typeface="Arial"/>
                <a:cs typeface="Arial"/>
              </a:rPr>
              <a:t>goals,</a:t>
            </a:r>
            <a:r>
              <a:rPr sz="1500" spc="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rgbClr val="FFFFFF"/>
                </a:solidFill>
                <a:latin typeface="Arial"/>
                <a:cs typeface="Arial"/>
              </a:rPr>
              <a:t>be</a:t>
            </a:r>
            <a:r>
              <a:rPr sz="1500" spc="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rgbClr val="FFFFFF"/>
                </a:solidFill>
                <a:latin typeface="Arial"/>
                <a:cs typeface="Arial"/>
              </a:rPr>
              <a:t>sure</a:t>
            </a:r>
            <a:r>
              <a:rPr sz="1500" spc="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500" spc="50" dirty="0">
                <a:solidFill>
                  <a:srgbClr val="FFFFFF"/>
                </a:solidFill>
                <a:latin typeface="Arial"/>
                <a:cs typeface="Arial"/>
              </a:rPr>
              <a:t>to</a:t>
            </a:r>
            <a:r>
              <a:rPr sz="1500" spc="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rgbClr val="FFFFFF"/>
                </a:solidFill>
                <a:latin typeface="Arial"/>
                <a:cs typeface="Arial"/>
              </a:rPr>
              <a:t>avoid</a:t>
            </a:r>
            <a:r>
              <a:rPr sz="1500" spc="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rgbClr val="FFFFFF"/>
                </a:solidFill>
                <a:latin typeface="Arial"/>
                <a:cs typeface="Arial"/>
              </a:rPr>
              <a:t>distractions</a:t>
            </a:r>
            <a:r>
              <a:rPr sz="1500" spc="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rgbClr val="FFFFFF"/>
                </a:solidFill>
                <a:latin typeface="Arial"/>
                <a:cs typeface="Arial"/>
              </a:rPr>
              <a:t>such</a:t>
            </a:r>
            <a:r>
              <a:rPr sz="1500" spc="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500" spc="-25" dirty="0">
                <a:solidFill>
                  <a:srgbClr val="FFFFFF"/>
                </a:solidFill>
                <a:latin typeface="Arial"/>
                <a:cs typeface="Arial"/>
              </a:rPr>
              <a:t>as </a:t>
            </a:r>
            <a:r>
              <a:rPr sz="1500" dirty="0">
                <a:solidFill>
                  <a:srgbClr val="FFFFFF"/>
                </a:solidFill>
                <a:latin typeface="Arial"/>
                <a:cs typeface="Arial"/>
              </a:rPr>
              <a:t>too</a:t>
            </a:r>
            <a:r>
              <a:rPr sz="1500" spc="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rgbClr val="FFFFFF"/>
                </a:solidFill>
                <a:latin typeface="Arial"/>
                <a:cs typeface="Arial"/>
              </a:rPr>
              <a:t>much</a:t>
            </a:r>
            <a:r>
              <a:rPr sz="1500" spc="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rgbClr val="FFFFFF"/>
                </a:solidFill>
                <a:latin typeface="Arial"/>
                <a:cs typeface="Arial"/>
              </a:rPr>
              <a:t>screen</a:t>
            </a:r>
            <a:r>
              <a:rPr sz="1500" spc="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rgbClr val="FFFFFF"/>
                </a:solidFill>
                <a:latin typeface="Arial"/>
                <a:cs typeface="Arial"/>
              </a:rPr>
              <a:t>time,</a:t>
            </a:r>
            <a:r>
              <a:rPr sz="1500" spc="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rgbClr val="FFFFFF"/>
                </a:solidFill>
                <a:latin typeface="Arial"/>
                <a:cs typeface="Arial"/>
              </a:rPr>
              <a:t>socializing,</a:t>
            </a:r>
            <a:r>
              <a:rPr sz="1500" spc="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500" spc="-20" dirty="0">
                <a:solidFill>
                  <a:srgbClr val="FFFFFF"/>
                </a:solidFill>
                <a:latin typeface="Arial"/>
                <a:cs typeface="Arial"/>
              </a:rPr>
              <a:t>etc.</a:t>
            </a:r>
            <a:endParaRPr sz="1500">
              <a:latin typeface="Arial"/>
              <a:cs typeface="Arial"/>
            </a:endParaRPr>
          </a:p>
          <a:p>
            <a:pPr marL="50800">
              <a:lnSpc>
                <a:spcPct val="100000"/>
              </a:lnSpc>
              <a:spcBef>
                <a:spcPts val="125"/>
              </a:spcBef>
              <a:tabLst>
                <a:tab pos="469265" algn="l"/>
              </a:tabLst>
            </a:pPr>
            <a:r>
              <a:rPr sz="1500" spc="335" dirty="0">
                <a:solidFill>
                  <a:srgbClr val="FFFFFF"/>
                </a:solidFill>
                <a:latin typeface="Arial Unicode MS"/>
                <a:cs typeface="Arial Unicode MS"/>
              </a:rPr>
              <a:t>❏</a:t>
            </a:r>
            <a:r>
              <a:rPr sz="1500" dirty="0">
                <a:solidFill>
                  <a:srgbClr val="FFFFFF"/>
                </a:solidFill>
                <a:latin typeface="Arial Unicode MS"/>
                <a:cs typeface="Arial Unicode MS"/>
              </a:rPr>
              <a:t>	</a:t>
            </a:r>
            <a:r>
              <a:rPr sz="1500" dirty="0">
                <a:solidFill>
                  <a:srgbClr val="FFFFFF"/>
                </a:solidFill>
                <a:latin typeface="Arial"/>
                <a:cs typeface="Arial"/>
              </a:rPr>
              <a:t>What</a:t>
            </a:r>
            <a:r>
              <a:rPr sz="1500" spc="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rgbClr val="FFFFFF"/>
                </a:solidFill>
                <a:latin typeface="Arial"/>
                <a:cs typeface="Arial"/>
              </a:rPr>
              <a:t>are</a:t>
            </a:r>
            <a:r>
              <a:rPr sz="1500" spc="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rgbClr val="FFFFFF"/>
                </a:solidFill>
                <a:latin typeface="Arial"/>
                <a:cs typeface="Arial"/>
              </a:rPr>
              <a:t>some</a:t>
            </a:r>
            <a:r>
              <a:rPr sz="1500" spc="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rgbClr val="FFFFFF"/>
                </a:solidFill>
                <a:latin typeface="Arial"/>
                <a:cs typeface="Arial"/>
              </a:rPr>
              <a:t>things</a:t>
            </a:r>
            <a:r>
              <a:rPr sz="1500" spc="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rgbClr val="FFFFFF"/>
                </a:solidFill>
                <a:latin typeface="Arial"/>
                <a:cs typeface="Arial"/>
              </a:rPr>
              <a:t>that</a:t>
            </a:r>
            <a:r>
              <a:rPr sz="1500" spc="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rgbClr val="FFFFFF"/>
                </a:solidFill>
                <a:latin typeface="Arial"/>
                <a:cs typeface="Arial"/>
              </a:rPr>
              <a:t>can</a:t>
            </a:r>
            <a:r>
              <a:rPr sz="1500" spc="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rgbClr val="FFFFFF"/>
                </a:solidFill>
                <a:latin typeface="Arial"/>
                <a:cs typeface="Arial"/>
              </a:rPr>
              <a:t>positively</a:t>
            </a:r>
            <a:r>
              <a:rPr sz="1500" spc="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rgbClr val="FFFFFF"/>
                </a:solidFill>
                <a:latin typeface="Arial"/>
                <a:cs typeface="Arial"/>
              </a:rPr>
              <a:t>motivate</a:t>
            </a:r>
            <a:r>
              <a:rPr sz="1500" spc="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rgbClr val="FFFFFF"/>
                </a:solidFill>
                <a:latin typeface="Arial"/>
                <a:cs typeface="Arial"/>
              </a:rPr>
              <a:t>you</a:t>
            </a:r>
            <a:r>
              <a:rPr sz="1500" spc="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500" spc="50" dirty="0">
                <a:solidFill>
                  <a:srgbClr val="FFFFFF"/>
                </a:solidFill>
                <a:latin typeface="Arial"/>
                <a:cs typeface="Arial"/>
              </a:rPr>
              <a:t>to</a:t>
            </a:r>
            <a:r>
              <a:rPr sz="1500" spc="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rgbClr val="FFFFFF"/>
                </a:solidFill>
                <a:latin typeface="Arial"/>
                <a:cs typeface="Arial"/>
              </a:rPr>
              <a:t>achieve</a:t>
            </a:r>
            <a:r>
              <a:rPr sz="1500" spc="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500" spc="-10" dirty="0">
                <a:solidFill>
                  <a:srgbClr val="FFFFFF"/>
                </a:solidFill>
                <a:latin typeface="Arial"/>
                <a:cs typeface="Arial"/>
              </a:rPr>
              <a:t>goals?</a:t>
            </a:r>
            <a:endParaRPr sz="15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330"/>
              </a:spcBef>
            </a:pPr>
            <a:r>
              <a:rPr sz="1500" dirty="0">
                <a:solidFill>
                  <a:srgbClr val="FFFFFF"/>
                </a:solidFill>
                <a:latin typeface="Arial"/>
                <a:cs typeface="Arial"/>
              </a:rPr>
              <a:t>Examples</a:t>
            </a:r>
            <a:r>
              <a:rPr sz="1500" spc="-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500" spc="70" dirty="0">
                <a:solidFill>
                  <a:srgbClr val="FFFFFF"/>
                </a:solidFill>
                <a:latin typeface="Arial"/>
                <a:cs typeface="Arial"/>
              </a:rPr>
              <a:t>of</a:t>
            </a:r>
            <a:r>
              <a:rPr sz="1500" spc="-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500" spc="-10" dirty="0">
                <a:solidFill>
                  <a:srgbClr val="FFFFFF"/>
                </a:solidFill>
                <a:latin typeface="Arial"/>
                <a:cs typeface="Arial"/>
              </a:rPr>
              <a:t>motivators:</a:t>
            </a:r>
            <a:endParaRPr sz="1500">
              <a:latin typeface="Arial"/>
              <a:cs typeface="Arial"/>
            </a:endParaRPr>
          </a:p>
          <a:p>
            <a:pPr marL="50800">
              <a:lnSpc>
                <a:spcPct val="100000"/>
              </a:lnSpc>
              <a:spcBef>
                <a:spcPts val="1325"/>
              </a:spcBef>
              <a:tabLst>
                <a:tab pos="469265" algn="l"/>
              </a:tabLst>
            </a:pPr>
            <a:r>
              <a:rPr sz="1500" spc="335" dirty="0">
                <a:solidFill>
                  <a:srgbClr val="FFFFFF"/>
                </a:solidFill>
                <a:latin typeface="Arial Unicode MS"/>
                <a:cs typeface="Arial Unicode MS"/>
              </a:rPr>
              <a:t>❏</a:t>
            </a:r>
            <a:r>
              <a:rPr sz="1500" dirty="0">
                <a:solidFill>
                  <a:srgbClr val="FFFFFF"/>
                </a:solidFill>
                <a:latin typeface="Arial Unicode MS"/>
                <a:cs typeface="Arial Unicode MS"/>
              </a:rPr>
              <a:t>	</a:t>
            </a:r>
            <a:r>
              <a:rPr sz="1500" spc="-10" dirty="0">
                <a:solidFill>
                  <a:srgbClr val="FFFFFF"/>
                </a:solidFill>
                <a:latin typeface="Arial"/>
                <a:cs typeface="Arial"/>
              </a:rPr>
              <a:t>Family</a:t>
            </a:r>
            <a:endParaRPr sz="1500">
              <a:latin typeface="Arial"/>
              <a:cs typeface="Arial"/>
            </a:endParaRPr>
          </a:p>
          <a:p>
            <a:pPr marL="50800">
              <a:lnSpc>
                <a:spcPct val="100000"/>
              </a:lnSpc>
              <a:spcBef>
                <a:spcPts val="130"/>
              </a:spcBef>
              <a:tabLst>
                <a:tab pos="469265" algn="l"/>
              </a:tabLst>
            </a:pPr>
            <a:r>
              <a:rPr sz="1500" spc="335" dirty="0">
                <a:solidFill>
                  <a:srgbClr val="FFFFFF"/>
                </a:solidFill>
                <a:latin typeface="Arial Unicode MS"/>
                <a:cs typeface="Arial Unicode MS"/>
              </a:rPr>
              <a:t>❏</a:t>
            </a:r>
            <a:r>
              <a:rPr sz="1500" dirty="0">
                <a:solidFill>
                  <a:srgbClr val="FFFFFF"/>
                </a:solidFill>
                <a:latin typeface="Arial Unicode MS"/>
                <a:cs typeface="Arial Unicode MS"/>
              </a:rPr>
              <a:t>	</a:t>
            </a:r>
            <a:r>
              <a:rPr sz="1500" spc="-10" dirty="0">
                <a:solidFill>
                  <a:srgbClr val="FFFFFF"/>
                </a:solidFill>
                <a:latin typeface="Arial"/>
                <a:cs typeface="Arial"/>
              </a:rPr>
              <a:t>Friends</a:t>
            </a:r>
            <a:endParaRPr sz="1500">
              <a:latin typeface="Arial"/>
              <a:cs typeface="Arial"/>
            </a:endParaRPr>
          </a:p>
          <a:p>
            <a:pPr marL="50800">
              <a:lnSpc>
                <a:spcPct val="100000"/>
              </a:lnSpc>
              <a:spcBef>
                <a:spcPts val="125"/>
              </a:spcBef>
              <a:tabLst>
                <a:tab pos="469265" algn="l"/>
              </a:tabLst>
            </a:pPr>
            <a:r>
              <a:rPr sz="1500" spc="335" dirty="0">
                <a:solidFill>
                  <a:srgbClr val="FFFFFF"/>
                </a:solidFill>
                <a:latin typeface="Arial Unicode MS"/>
                <a:cs typeface="Arial Unicode MS"/>
              </a:rPr>
              <a:t>❏</a:t>
            </a:r>
            <a:r>
              <a:rPr sz="1500" dirty="0">
                <a:solidFill>
                  <a:srgbClr val="FFFFFF"/>
                </a:solidFill>
                <a:latin typeface="Arial Unicode MS"/>
                <a:cs typeface="Arial Unicode MS"/>
              </a:rPr>
              <a:t>	</a:t>
            </a:r>
            <a:r>
              <a:rPr sz="1500" spc="-10" dirty="0">
                <a:solidFill>
                  <a:srgbClr val="FFFFFF"/>
                </a:solidFill>
                <a:latin typeface="Arial"/>
                <a:cs typeface="Arial"/>
              </a:rPr>
              <a:t>School</a:t>
            </a:r>
            <a:endParaRPr sz="1500">
              <a:latin typeface="Arial"/>
              <a:cs typeface="Arial"/>
            </a:endParaRPr>
          </a:p>
          <a:p>
            <a:pPr marL="50800">
              <a:lnSpc>
                <a:spcPct val="100000"/>
              </a:lnSpc>
              <a:spcBef>
                <a:spcPts val="130"/>
              </a:spcBef>
              <a:tabLst>
                <a:tab pos="469265" algn="l"/>
              </a:tabLst>
            </a:pPr>
            <a:r>
              <a:rPr sz="1500" spc="335" dirty="0">
                <a:solidFill>
                  <a:srgbClr val="FFFFFF"/>
                </a:solidFill>
                <a:latin typeface="Arial Unicode MS"/>
                <a:cs typeface="Arial Unicode MS"/>
              </a:rPr>
              <a:t>❏</a:t>
            </a:r>
            <a:r>
              <a:rPr sz="1500" dirty="0">
                <a:solidFill>
                  <a:srgbClr val="FFFFFF"/>
                </a:solidFill>
                <a:latin typeface="Arial Unicode MS"/>
                <a:cs typeface="Arial Unicode MS"/>
              </a:rPr>
              <a:t>	</a:t>
            </a:r>
            <a:r>
              <a:rPr sz="1500" spc="-10" dirty="0">
                <a:solidFill>
                  <a:srgbClr val="FFFFFF"/>
                </a:solidFill>
                <a:latin typeface="Arial"/>
                <a:cs typeface="Arial"/>
              </a:rPr>
              <a:t>Community</a:t>
            </a:r>
            <a:endParaRPr sz="1500">
              <a:latin typeface="Arial"/>
              <a:cs typeface="Arial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496250" y="2863275"/>
            <a:ext cx="1390774" cy="2035275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700" spc="85" dirty="0"/>
              <a:t>SMART</a:t>
            </a:r>
            <a:r>
              <a:rPr sz="2700" spc="5" dirty="0"/>
              <a:t> </a:t>
            </a:r>
            <a:r>
              <a:rPr sz="2700" spc="125" dirty="0"/>
              <a:t>Goals</a:t>
            </a:r>
            <a:endParaRPr sz="2700"/>
          </a:p>
        </p:txBody>
      </p:sp>
      <p:sp>
        <p:nvSpPr>
          <p:cNvPr id="3" name="object 3"/>
          <p:cNvSpPr txBox="1"/>
          <p:nvPr/>
        </p:nvSpPr>
        <p:spPr>
          <a:xfrm>
            <a:off x="479975" y="1544240"/>
            <a:ext cx="8182609" cy="2931160"/>
          </a:xfrm>
          <a:prstGeom prst="rect">
            <a:avLst/>
          </a:prstGeom>
        </p:spPr>
        <p:txBody>
          <a:bodyPr vert="horz" wrap="square" lIns="0" tIns="31114" rIns="0" bIns="0" rtlCol="0">
            <a:spAutoFit/>
          </a:bodyPr>
          <a:lstStyle/>
          <a:p>
            <a:pPr marL="450850" marR="13335" indent="-438150" algn="just">
              <a:lnSpc>
                <a:spcPts val="1900"/>
              </a:lnSpc>
              <a:spcBef>
                <a:spcPts val="244"/>
              </a:spcBef>
            </a:pPr>
            <a:r>
              <a:rPr sz="1650" spc="390" dirty="0">
                <a:solidFill>
                  <a:srgbClr val="FFFFFF"/>
                </a:solidFill>
                <a:latin typeface="Arial Unicode MS"/>
                <a:cs typeface="Arial Unicode MS"/>
              </a:rPr>
              <a:t>❏</a:t>
            </a:r>
            <a:r>
              <a:rPr sz="1650" spc="180" dirty="0">
                <a:solidFill>
                  <a:srgbClr val="FFFFFF"/>
                </a:solidFill>
                <a:latin typeface="Arial Unicode MS"/>
                <a:cs typeface="Arial Unicode MS"/>
              </a:rPr>
              <a:t>   </a:t>
            </a:r>
            <a:r>
              <a:rPr sz="1650" dirty="0">
                <a:solidFill>
                  <a:srgbClr val="FFFFFF"/>
                </a:solidFill>
                <a:latin typeface="Arial"/>
                <a:cs typeface="Arial"/>
              </a:rPr>
              <a:t>What</a:t>
            </a:r>
            <a:r>
              <a:rPr sz="1650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50" dirty="0">
                <a:solidFill>
                  <a:srgbClr val="FFFFFF"/>
                </a:solidFill>
                <a:latin typeface="Arial"/>
                <a:cs typeface="Arial"/>
              </a:rPr>
              <a:t>is</a:t>
            </a:r>
            <a:r>
              <a:rPr sz="165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5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65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50" b="1" spc="-55" dirty="0">
                <a:solidFill>
                  <a:srgbClr val="FFFFFF"/>
                </a:solidFill>
                <a:latin typeface="Arial"/>
                <a:cs typeface="Arial"/>
              </a:rPr>
              <a:t>SMART</a:t>
            </a:r>
            <a:r>
              <a:rPr sz="1650" b="1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50" spc="-50" dirty="0">
                <a:solidFill>
                  <a:srgbClr val="FFFFFF"/>
                </a:solidFill>
                <a:latin typeface="Arial"/>
                <a:cs typeface="Arial"/>
              </a:rPr>
              <a:t>Goal?</a:t>
            </a:r>
            <a:r>
              <a:rPr sz="165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5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65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50" spc="-75" dirty="0">
                <a:solidFill>
                  <a:srgbClr val="FFFFFF"/>
                </a:solidFill>
                <a:latin typeface="Arial"/>
                <a:cs typeface="Arial"/>
              </a:rPr>
              <a:t>SMART</a:t>
            </a:r>
            <a:r>
              <a:rPr sz="1650" spc="-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50" dirty="0">
                <a:solidFill>
                  <a:srgbClr val="FFFFFF"/>
                </a:solidFill>
                <a:latin typeface="Arial"/>
                <a:cs typeface="Arial"/>
              </a:rPr>
              <a:t>goal</a:t>
            </a:r>
            <a:r>
              <a:rPr sz="1650" spc="-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50" dirty="0">
                <a:solidFill>
                  <a:srgbClr val="FFFFFF"/>
                </a:solidFill>
                <a:latin typeface="Arial"/>
                <a:cs typeface="Arial"/>
              </a:rPr>
              <a:t>is</a:t>
            </a:r>
            <a:r>
              <a:rPr sz="165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50" dirty="0">
                <a:solidFill>
                  <a:srgbClr val="FFFFFF"/>
                </a:solidFill>
                <a:latin typeface="Arial"/>
                <a:cs typeface="Arial"/>
              </a:rPr>
              <a:t>an</a:t>
            </a:r>
            <a:r>
              <a:rPr sz="165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50" dirty="0">
                <a:solidFill>
                  <a:srgbClr val="FFFFFF"/>
                </a:solidFill>
                <a:latin typeface="Arial"/>
                <a:cs typeface="Arial"/>
              </a:rPr>
              <a:t>acronym</a:t>
            </a:r>
            <a:r>
              <a:rPr sz="165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50" dirty="0">
                <a:solidFill>
                  <a:srgbClr val="FFFFFF"/>
                </a:solidFill>
                <a:latin typeface="Arial"/>
                <a:cs typeface="Arial"/>
              </a:rPr>
              <a:t>that</a:t>
            </a:r>
            <a:r>
              <a:rPr sz="165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50" dirty="0">
                <a:solidFill>
                  <a:srgbClr val="FFFFFF"/>
                </a:solidFill>
                <a:latin typeface="Arial"/>
                <a:cs typeface="Arial"/>
              </a:rPr>
              <a:t>explains</a:t>
            </a:r>
            <a:r>
              <a:rPr sz="165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50" dirty="0">
                <a:solidFill>
                  <a:srgbClr val="FFFFFF"/>
                </a:solidFill>
                <a:latin typeface="Arial"/>
                <a:cs typeface="Arial"/>
              </a:rPr>
              <a:t>what</a:t>
            </a:r>
            <a:r>
              <a:rPr sz="165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50" dirty="0">
                <a:solidFill>
                  <a:srgbClr val="FFFFFF"/>
                </a:solidFill>
                <a:latin typeface="Arial"/>
                <a:cs typeface="Arial"/>
              </a:rPr>
              <a:t>should</a:t>
            </a:r>
            <a:r>
              <a:rPr sz="165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50" spc="-25" dirty="0">
                <a:solidFill>
                  <a:srgbClr val="FFFFFF"/>
                </a:solidFill>
                <a:latin typeface="Arial"/>
                <a:cs typeface="Arial"/>
              </a:rPr>
              <a:t>be </a:t>
            </a:r>
            <a:r>
              <a:rPr sz="1650" dirty="0">
                <a:solidFill>
                  <a:srgbClr val="FFFFFF"/>
                </a:solidFill>
                <a:latin typeface="Arial"/>
                <a:cs typeface="Arial"/>
              </a:rPr>
              <a:t>included</a:t>
            </a:r>
            <a:r>
              <a:rPr sz="1650" spc="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50" dirty="0">
                <a:solidFill>
                  <a:srgbClr val="FFFFFF"/>
                </a:solidFill>
                <a:latin typeface="Arial"/>
                <a:cs typeface="Arial"/>
              </a:rPr>
              <a:t>when</a:t>
            </a:r>
            <a:r>
              <a:rPr sz="1650" spc="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50" dirty="0">
                <a:solidFill>
                  <a:srgbClr val="FFFFFF"/>
                </a:solidFill>
                <a:latin typeface="Arial"/>
                <a:cs typeface="Arial"/>
              </a:rPr>
              <a:t>ﬁrst</a:t>
            </a:r>
            <a:r>
              <a:rPr sz="1650" spc="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50" dirty="0">
                <a:solidFill>
                  <a:srgbClr val="FFFFFF"/>
                </a:solidFill>
                <a:latin typeface="Arial"/>
                <a:cs typeface="Arial"/>
              </a:rPr>
              <a:t>creating</a:t>
            </a:r>
            <a:r>
              <a:rPr sz="1650" spc="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5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650" spc="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50" dirty="0">
                <a:solidFill>
                  <a:srgbClr val="FFFFFF"/>
                </a:solidFill>
                <a:latin typeface="Arial"/>
                <a:cs typeface="Arial"/>
              </a:rPr>
              <a:t>goal</a:t>
            </a:r>
            <a:r>
              <a:rPr sz="1650" spc="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50" dirty="0">
                <a:solidFill>
                  <a:srgbClr val="FFFFFF"/>
                </a:solidFill>
                <a:latin typeface="Arial"/>
                <a:cs typeface="Arial"/>
              </a:rPr>
              <a:t>you</a:t>
            </a:r>
            <a:r>
              <a:rPr sz="1650" spc="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50" dirty="0">
                <a:solidFill>
                  <a:srgbClr val="FFFFFF"/>
                </a:solidFill>
                <a:latin typeface="Arial"/>
                <a:cs typeface="Arial"/>
              </a:rPr>
              <a:t>want</a:t>
            </a:r>
            <a:r>
              <a:rPr sz="1650" spc="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50" dirty="0">
                <a:solidFill>
                  <a:srgbClr val="FFFFFF"/>
                </a:solidFill>
                <a:latin typeface="Arial"/>
                <a:cs typeface="Arial"/>
              </a:rPr>
              <a:t>to</a:t>
            </a:r>
            <a:r>
              <a:rPr sz="1650" spc="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50" spc="-10" dirty="0">
                <a:solidFill>
                  <a:srgbClr val="FFFFFF"/>
                </a:solidFill>
                <a:latin typeface="Arial"/>
                <a:cs typeface="Arial"/>
              </a:rPr>
              <a:t>achieve</a:t>
            </a:r>
            <a:r>
              <a:rPr sz="1650" spc="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50" dirty="0">
                <a:solidFill>
                  <a:srgbClr val="FFFFFF"/>
                </a:solidFill>
                <a:latin typeface="Arial"/>
                <a:cs typeface="Arial"/>
              </a:rPr>
              <a:t>in</a:t>
            </a:r>
            <a:r>
              <a:rPr sz="1650" spc="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50" dirty="0">
                <a:solidFill>
                  <a:srgbClr val="FFFFFF"/>
                </a:solidFill>
                <a:latin typeface="Arial"/>
                <a:cs typeface="Arial"/>
              </a:rPr>
              <a:t>the</a:t>
            </a:r>
            <a:r>
              <a:rPr sz="1650" spc="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50" spc="-10" dirty="0">
                <a:solidFill>
                  <a:srgbClr val="FFFFFF"/>
                </a:solidFill>
                <a:latin typeface="Arial"/>
                <a:cs typeface="Arial"/>
              </a:rPr>
              <a:t>future.</a:t>
            </a:r>
            <a:endParaRPr sz="1650">
              <a:latin typeface="Arial"/>
              <a:cs typeface="Arial"/>
            </a:endParaRPr>
          </a:p>
          <a:p>
            <a:pPr marL="12700" algn="just">
              <a:lnSpc>
                <a:spcPts val="1805"/>
              </a:lnSpc>
            </a:pPr>
            <a:r>
              <a:rPr sz="1650" spc="390" dirty="0">
                <a:solidFill>
                  <a:srgbClr val="FFFFFF"/>
                </a:solidFill>
                <a:latin typeface="Arial Unicode MS"/>
                <a:cs typeface="Arial Unicode MS"/>
              </a:rPr>
              <a:t>❏</a:t>
            </a:r>
            <a:r>
              <a:rPr sz="1650" spc="190" dirty="0">
                <a:solidFill>
                  <a:srgbClr val="FFFFFF"/>
                </a:solidFill>
                <a:latin typeface="Arial Unicode MS"/>
                <a:cs typeface="Arial Unicode MS"/>
              </a:rPr>
              <a:t>   </a:t>
            </a:r>
            <a:r>
              <a:rPr sz="1650" b="1" spc="-90" dirty="0">
                <a:solidFill>
                  <a:srgbClr val="FFFFFF"/>
                </a:solidFill>
                <a:latin typeface="Arial"/>
                <a:cs typeface="Arial"/>
              </a:rPr>
              <a:t>S:</a:t>
            </a:r>
            <a:r>
              <a:rPr sz="1650" b="1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50" b="1" spc="-35" dirty="0">
                <a:solidFill>
                  <a:srgbClr val="FFFFFF"/>
                </a:solidFill>
                <a:latin typeface="Arial"/>
                <a:cs typeface="Arial"/>
              </a:rPr>
              <a:t>Speciﬁc.</a:t>
            </a:r>
            <a:r>
              <a:rPr sz="1650" b="1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5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65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50" dirty="0">
                <a:solidFill>
                  <a:srgbClr val="FFFFFF"/>
                </a:solidFill>
                <a:latin typeface="Arial"/>
                <a:cs typeface="Arial"/>
              </a:rPr>
              <a:t>goal</a:t>
            </a:r>
            <a:r>
              <a:rPr sz="165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50" dirty="0">
                <a:solidFill>
                  <a:srgbClr val="FFFFFF"/>
                </a:solidFill>
                <a:latin typeface="Arial"/>
                <a:cs typeface="Arial"/>
              </a:rPr>
              <a:t>should</a:t>
            </a:r>
            <a:r>
              <a:rPr sz="165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50" dirty="0">
                <a:solidFill>
                  <a:srgbClr val="FFFFFF"/>
                </a:solidFill>
                <a:latin typeface="Arial"/>
                <a:cs typeface="Arial"/>
              </a:rPr>
              <a:t>be</a:t>
            </a:r>
            <a:r>
              <a:rPr sz="165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50" dirty="0">
                <a:solidFill>
                  <a:srgbClr val="FFFFFF"/>
                </a:solidFill>
                <a:latin typeface="Arial"/>
                <a:cs typeface="Arial"/>
              </a:rPr>
              <a:t>speciﬁc</a:t>
            </a:r>
            <a:r>
              <a:rPr sz="165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50" dirty="0">
                <a:solidFill>
                  <a:srgbClr val="FFFFFF"/>
                </a:solidFill>
                <a:latin typeface="Arial"/>
                <a:cs typeface="Arial"/>
              </a:rPr>
              <a:t>enough</a:t>
            </a:r>
            <a:r>
              <a:rPr sz="165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50" dirty="0">
                <a:solidFill>
                  <a:srgbClr val="FFFFFF"/>
                </a:solidFill>
                <a:latin typeface="Arial"/>
                <a:cs typeface="Arial"/>
              </a:rPr>
              <a:t>that</a:t>
            </a:r>
            <a:r>
              <a:rPr sz="165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50" dirty="0">
                <a:solidFill>
                  <a:srgbClr val="FFFFFF"/>
                </a:solidFill>
                <a:latin typeface="Arial"/>
                <a:cs typeface="Arial"/>
              </a:rPr>
              <a:t>you</a:t>
            </a:r>
            <a:r>
              <a:rPr sz="165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50" dirty="0">
                <a:solidFill>
                  <a:srgbClr val="FFFFFF"/>
                </a:solidFill>
                <a:latin typeface="Arial"/>
                <a:cs typeface="Arial"/>
              </a:rPr>
              <a:t>know</a:t>
            </a:r>
            <a:r>
              <a:rPr sz="165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50" dirty="0">
                <a:solidFill>
                  <a:srgbClr val="FFFFFF"/>
                </a:solidFill>
                <a:latin typeface="Arial"/>
                <a:cs typeface="Arial"/>
              </a:rPr>
              <a:t>exactly</a:t>
            </a:r>
            <a:r>
              <a:rPr sz="165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50" dirty="0">
                <a:solidFill>
                  <a:srgbClr val="FFFFFF"/>
                </a:solidFill>
                <a:latin typeface="Arial"/>
                <a:cs typeface="Arial"/>
              </a:rPr>
              <a:t>what</a:t>
            </a:r>
            <a:r>
              <a:rPr sz="165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50" spc="55" dirty="0">
                <a:solidFill>
                  <a:srgbClr val="FFFFFF"/>
                </a:solidFill>
                <a:latin typeface="Arial"/>
                <a:cs typeface="Arial"/>
              </a:rPr>
              <a:t>it</a:t>
            </a:r>
            <a:r>
              <a:rPr sz="165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50" dirty="0">
                <a:solidFill>
                  <a:srgbClr val="FFFFFF"/>
                </a:solidFill>
                <a:latin typeface="Arial"/>
                <a:cs typeface="Arial"/>
              </a:rPr>
              <a:t>is</a:t>
            </a:r>
            <a:r>
              <a:rPr sz="165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50" spc="-25" dirty="0">
                <a:solidFill>
                  <a:srgbClr val="FFFFFF"/>
                </a:solidFill>
                <a:latin typeface="Arial"/>
                <a:cs typeface="Arial"/>
              </a:rPr>
              <a:t>you</a:t>
            </a:r>
            <a:endParaRPr sz="1650">
              <a:latin typeface="Arial"/>
              <a:cs typeface="Arial"/>
            </a:endParaRPr>
          </a:p>
          <a:p>
            <a:pPr marL="450850" algn="just">
              <a:lnSpc>
                <a:spcPts val="1900"/>
              </a:lnSpc>
            </a:pPr>
            <a:r>
              <a:rPr sz="1650" dirty="0">
                <a:solidFill>
                  <a:srgbClr val="FFFFFF"/>
                </a:solidFill>
                <a:latin typeface="Arial"/>
                <a:cs typeface="Arial"/>
              </a:rPr>
              <a:t>wish</a:t>
            </a:r>
            <a:r>
              <a:rPr sz="1650" spc="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50" dirty="0">
                <a:solidFill>
                  <a:srgbClr val="FFFFFF"/>
                </a:solidFill>
                <a:latin typeface="Arial"/>
                <a:cs typeface="Arial"/>
              </a:rPr>
              <a:t>to</a:t>
            </a:r>
            <a:r>
              <a:rPr sz="1650" spc="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50" spc="-10" dirty="0">
                <a:solidFill>
                  <a:srgbClr val="FFFFFF"/>
                </a:solidFill>
                <a:latin typeface="Arial"/>
                <a:cs typeface="Arial"/>
              </a:rPr>
              <a:t>achieve.</a:t>
            </a:r>
            <a:endParaRPr sz="1650">
              <a:latin typeface="Arial"/>
              <a:cs typeface="Arial"/>
            </a:endParaRPr>
          </a:p>
          <a:p>
            <a:pPr marL="12700" algn="just">
              <a:lnSpc>
                <a:spcPts val="1900"/>
              </a:lnSpc>
            </a:pPr>
            <a:r>
              <a:rPr sz="1650" spc="390" dirty="0">
                <a:solidFill>
                  <a:srgbClr val="FFFFFF"/>
                </a:solidFill>
                <a:latin typeface="Arial Unicode MS"/>
                <a:cs typeface="Arial Unicode MS"/>
              </a:rPr>
              <a:t>❏</a:t>
            </a:r>
            <a:r>
              <a:rPr sz="1650" spc="480" dirty="0">
                <a:solidFill>
                  <a:srgbClr val="FFFFFF"/>
                </a:solidFill>
                <a:latin typeface="Arial Unicode MS"/>
                <a:cs typeface="Arial Unicode MS"/>
              </a:rPr>
              <a:t>  </a:t>
            </a:r>
            <a:r>
              <a:rPr sz="1650" b="1" dirty="0">
                <a:solidFill>
                  <a:srgbClr val="FFFFFF"/>
                </a:solidFill>
                <a:latin typeface="Arial"/>
                <a:cs typeface="Arial"/>
              </a:rPr>
              <a:t>M:</a:t>
            </a:r>
            <a:r>
              <a:rPr sz="1650" b="1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50" b="1" spc="-35" dirty="0">
                <a:solidFill>
                  <a:srgbClr val="FFFFFF"/>
                </a:solidFill>
                <a:latin typeface="Arial"/>
                <a:cs typeface="Arial"/>
              </a:rPr>
              <a:t>Measurable.</a:t>
            </a:r>
            <a:r>
              <a:rPr sz="1650" b="1" spc="-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5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650" spc="-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50" dirty="0">
                <a:solidFill>
                  <a:srgbClr val="FFFFFF"/>
                </a:solidFill>
                <a:latin typeface="Arial"/>
                <a:cs typeface="Arial"/>
              </a:rPr>
              <a:t>goal</a:t>
            </a:r>
            <a:r>
              <a:rPr sz="1650" spc="-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50" dirty="0">
                <a:solidFill>
                  <a:srgbClr val="FFFFFF"/>
                </a:solidFill>
                <a:latin typeface="Arial"/>
                <a:cs typeface="Arial"/>
              </a:rPr>
              <a:t>should</a:t>
            </a:r>
            <a:r>
              <a:rPr sz="1650" spc="-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50" dirty="0">
                <a:solidFill>
                  <a:srgbClr val="FFFFFF"/>
                </a:solidFill>
                <a:latin typeface="Arial"/>
                <a:cs typeface="Arial"/>
              </a:rPr>
              <a:t>be</a:t>
            </a:r>
            <a:r>
              <a:rPr sz="1650" spc="-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50" dirty="0">
                <a:solidFill>
                  <a:srgbClr val="FFFFFF"/>
                </a:solidFill>
                <a:latin typeface="Arial"/>
                <a:cs typeface="Arial"/>
              </a:rPr>
              <a:t>able</a:t>
            </a:r>
            <a:r>
              <a:rPr sz="1650" spc="-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50" dirty="0">
                <a:solidFill>
                  <a:srgbClr val="FFFFFF"/>
                </a:solidFill>
                <a:latin typeface="Arial"/>
                <a:cs typeface="Arial"/>
              </a:rPr>
              <a:t>to</a:t>
            </a:r>
            <a:r>
              <a:rPr sz="1650" spc="-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50" dirty="0">
                <a:solidFill>
                  <a:srgbClr val="FFFFFF"/>
                </a:solidFill>
                <a:latin typeface="Arial"/>
                <a:cs typeface="Arial"/>
              </a:rPr>
              <a:t>be</a:t>
            </a:r>
            <a:r>
              <a:rPr sz="1650" spc="-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50" dirty="0">
                <a:solidFill>
                  <a:srgbClr val="FFFFFF"/>
                </a:solidFill>
                <a:latin typeface="Arial"/>
                <a:cs typeface="Arial"/>
              </a:rPr>
              <a:t>measured</a:t>
            </a:r>
            <a:r>
              <a:rPr sz="1650" spc="-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50" dirty="0">
                <a:solidFill>
                  <a:srgbClr val="FFFFFF"/>
                </a:solidFill>
                <a:latin typeface="Arial"/>
                <a:cs typeface="Arial"/>
              </a:rPr>
              <a:t>in</a:t>
            </a:r>
            <a:r>
              <a:rPr sz="1650" spc="-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50" dirty="0">
                <a:solidFill>
                  <a:srgbClr val="FFFFFF"/>
                </a:solidFill>
                <a:latin typeface="Arial"/>
                <a:cs typeface="Arial"/>
              </a:rPr>
              <a:t>some</a:t>
            </a:r>
            <a:r>
              <a:rPr sz="1650" spc="-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50" spc="-20" dirty="0">
                <a:solidFill>
                  <a:srgbClr val="FFFFFF"/>
                </a:solidFill>
                <a:latin typeface="Arial"/>
                <a:cs typeface="Arial"/>
              </a:rPr>
              <a:t>way.</a:t>
            </a:r>
            <a:endParaRPr sz="1650">
              <a:latin typeface="Arial"/>
              <a:cs typeface="Arial"/>
            </a:endParaRPr>
          </a:p>
          <a:p>
            <a:pPr marL="450850" marR="33655" indent="-438150" algn="just">
              <a:lnSpc>
                <a:spcPts val="1900"/>
              </a:lnSpc>
              <a:spcBef>
                <a:spcPts val="90"/>
              </a:spcBef>
            </a:pPr>
            <a:r>
              <a:rPr sz="1650" spc="390" dirty="0">
                <a:solidFill>
                  <a:srgbClr val="FFFFFF"/>
                </a:solidFill>
                <a:latin typeface="Arial Unicode MS"/>
                <a:cs typeface="Arial Unicode MS"/>
              </a:rPr>
              <a:t>❏</a:t>
            </a:r>
            <a:r>
              <a:rPr sz="1650" spc="459" dirty="0">
                <a:solidFill>
                  <a:srgbClr val="FFFFFF"/>
                </a:solidFill>
                <a:latin typeface="Arial Unicode MS"/>
                <a:cs typeface="Arial Unicode MS"/>
              </a:rPr>
              <a:t>  </a:t>
            </a:r>
            <a:r>
              <a:rPr sz="1650" b="1" spc="-95" dirty="0">
                <a:solidFill>
                  <a:srgbClr val="FFFFFF"/>
                </a:solidFill>
                <a:latin typeface="Arial"/>
                <a:cs typeface="Arial"/>
              </a:rPr>
              <a:t>A:</a:t>
            </a:r>
            <a:r>
              <a:rPr sz="1650" b="1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50" b="1" spc="-50" dirty="0">
                <a:solidFill>
                  <a:srgbClr val="FFFFFF"/>
                </a:solidFill>
                <a:latin typeface="Arial"/>
                <a:cs typeface="Arial"/>
              </a:rPr>
              <a:t>Achievable.</a:t>
            </a:r>
            <a:r>
              <a:rPr sz="1650" b="1" spc="-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50" dirty="0">
                <a:solidFill>
                  <a:srgbClr val="FFFFFF"/>
                </a:solidFill>
                <a:latin typeface="Arial"/>
                <a:cs typeface="Arial"/>
              </a:rPr>
              <a:t>Make</a:t>
            </a:r>
            <a:r>
              <a:rPr sz="1650" spc="-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50" dirty="0">
                <a:solidFill>
                  <a:srgbClr val="FFFFFF"/>
                </a:solidFill>
                <a:latin typeface="Arial"/>
                <a:cs typeface="Arial"/>
              </a:rPr>
              <a:t>sure</a:t>
            </a:r>
            <a:r>
              <a:rPr sz="1650" spc="-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50" dirty="0">
                <a:solidFill>
                  <a:srgbClr val="FFFFFF"/>
                </a:solidFill>
                <a:latin typeface="Arial"/>
                <a:cs typeface="Arial"/>
              </a:rPr>
              <a:t>when</a:t>
            </a:r>
            <a:r>
              <a:rPr sz="1650" spc="-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50" dirty="0">
                <a:solidFill>
                  <a:srgbClr val="FFFFFF"/>
                </a:solidFill>
                <a:latin typeface="Arial"/>
                <a:cs typeface="Arial"/>
              </a:rPr>
              <a:t>setting</a:t>
            </a:r>
            <a:r>
              <a:rPr sz="1650" spc="-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50" spc="-10" dirty="0">
                <a:solidFill>
                  <a:srgbClr val="FFFFFF"/>
                </a:solidFill>
                <a:latin typeface="Arial"/>
                <a:cs typeface="Arial"/>
              </a:rPr>
              <a:t>goals,</a:t>
            </a:r>
            <a:r>
              <a:rPr sz="1650" spc="-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50" dirty="0">
                <a:solidFill>
                  <a:srgbClr val="FFFFFF"/>
                </a:solidFill>
                <a:latin typeface="Arial"/>
                <a:cs typeface="Arial"/>
              </a:rPr>
              <a:t>they</a:t>
            </a:r>
            <a:r>
              <a:rPr sz="1650" spc="-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50" dirty="0">
                <a:solidFill>
                  <a:srgbClr val="FFFFFF"/>
                </a:solidFill>
                <a:latin typeface="Arial"/>
                <a:cs typeface="Arial"/>
              </a:rPr>
              <a:t>are</a:t>
            </a:r>
            <a:r>
              <a:rPr sz="1650" spc="-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50" dirty="0">
                <a:solidFill>
                  <a:srgbClr val="FFFFFF"/>
                </a:solidFill>
                <a:latin typeface="Arial"/>
                <a:cs typeface="Arial"/>
              </a:rPr>
              <a:t>not</a:t>
            </a:r>
            <a:r>
              <a:rPr sz="1650" spc="-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50" dirty="0">
                <a:solidFill>
                  <a:srgbClr val="FFFFFF"/>
                </a:solidFill>
                <a:latin typeface="Arial"/>
                <a:cs typeface="Arial"/>
              </a:rPr>
              <a:t>out</a:t>
            </a:r>
            <a:r>
              <a:rPr sz="1650" spc="-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50" spc="70" dirty="0">
                <a:solidFill>
                  <a:srgbClr val="FFFFFF"/>
                </a:solidFill>
                <a:latin typeface="Arial"/>
                <a:cs typeface="Arial"/>
              </a:rPr>
              <a:t>of</a:t>
            </a:r>
            <a:r>
              <a:rPr sz="1650" spc="-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50" spc="-10" dirty="0">
                <a:solidFill>
                  <a:srgbClr val="FFFFFF"/>
                </a:solidFill>
                <a:latin typeface="Arial"/>
                <a:cs typeface="Arial"/>
              </a:rPr>
              <a:t>reach.</a:t>
            </a:r>
            <a:r>
              <a:rPr sz="1650" spc="-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50" dirty="0">
                <a:solidFill>
                  <a:srgbClr val="FFFFFF"/>
                </a:solidFill>
                <a:latin typeface="Arial"/>
                <a:cs typeface="Arial"/>
              </a:rPr>
              <a:t>Being</a:t>
            </a:r>
            <a:r>
              <a:rPr sz="1650" spc="-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50" spc="-20" dirty="0">
                <a:solidFill>
                  <a:srgbClr val="FFFFFF"/>
                </a:solidFill>
                <a:latin typeface="Arial"/>
                <a:cs typeface="Arial"/>
              </a:rPr>
              <a:t>sure </a:t>
            </a:r>
            <a:r>
              <a:rPr sz="1650" dirty="0">
                <a:solidFill>
                  <a:srgbClr val="FFFFFF"/>
                </a:solidFill>
                <a:latin typeface="Arial"/>
                <a:cs typeface="Arial"/>
              </a:rPr>
              <a:t>to understand</a:t>
            </a:r>
            <a:r>
              <a:rPr sz="1650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50" dirty="0">
                <a:solidFill>
                  <a:srgbClr val="FFFFFF"/>
                </a:solidFill>
                <a:latin typeface="Arial"/>
                <a:cs typeface="Arial"/>
              </a:rPr>
              <a:t>what</a:t>
            </a:r>
            <a:r>
              <a:rPr sz="1650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50" dirty="0">
                <a:solidFill>
                  <a:srgbClr val="FFFFFF"/>
                </a:solidFill>
                <a:latin typeface="Arial"/>
                <a:cs typeface="Arial"/>
              </a:rPr>
              <a:t>you</a:t>
            </a:r>
            <a:r>
              <a:rPr sz="1650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50" dirty="0">
                <a:solidFill>
                  <a:srgbClr val="FFFFFF"/>
                </a:solidFill>
                <a:latin typeface="Arial"/>
                <a:cs typeface="Arial"/>
              </a:rPr>
              <a:t>can realistically</a:t>
            </a:r>
            <a:r>
              <a:rPr sz="1650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50" spc="-10" dirty="0">
                <a:solidFill>
                  <a:srgbClr val="FFFFFF"/>
                </a:solidFill>
                <a:latin typeface="Arial"/>
                <a:cs typeface="Arial"/>
              </a:rPr>
              <a:t>achieve</a:t>
            </a:r>
            <a:r>
              <a:rPr sz="1650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50" dirty="0">
                <a:solidFill>
                  <a:srgbClr val="FFFFFF"/>
                </a:solidFill>
                <a:latin typeface="Arial"/>
                <a:cs typeface="Arial"/>
              </a:rPr>
              <a:t>and</a:t>
            </a:r>
            <a:r>
              <a:rPr sz="1650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50" dirty="0">
                <a:solidFill>
                  <a:srgbClr val="FFFFFF"/>
                </a:solidFill>
                <a:latin typeface="Arial"/>
                <a:cs typeface="Arial"/>
              </a:rPr>
              <a:t>applying that</a:t>
            </a:r>
            <a:r>
              <a:rPr sz="1650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50" dirty="0">
                <a:solidFill>
                  <a:srgbClr val="FFFFFF"/>
                </a:solidFill>
                <a:latin typeface="Arial"/>
                <a:cs typeface="Arial"/>
              </a:rPr>
              <a:t>to</a:t>
            </a:r>
            <a:r>
              <a:rPr sz="1650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50" dirty="0">
                <a:solidFill>
                  <a:srgbClr val="FFFFFF"/>
                </a:solidFill>
                <a:latin typeface="Arial"/>
                <a:cs typeface="Arial"/>
              </a:rPr>
              <a:t>your</a:t>
            </a:r>
            <a:r>
              <a:rPr sz="1650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50" dirty="0">
                <a:solidFill>
                  <a:srgbClr val="FFFFFF"/>
                </a:solidFill>
                <a:latin typeface="Arial"/>
                <a:cs typeface="Arial"/>
              </a:rPr>
              <a:t>goal </a:t>
            </a:r>
            <a:r>
              <a:rPr sz="1650" spc="-25" dirty="0">
                <a:solidFill>
                  <a:srgbClr val="FFFFFF"/>
                </a:solidFill>
                <a:latin typeface="Arial"/>
                <a:cs typeface="Arial"/>
              </a:rPr>
              <a:t>can </a:t>
            </a:r>
            <a:r>
              <a:rPr sz="1650" dirty="0">
                <a:solidFill>
                  <a:srgbClr val="FFFFFF"/>
                </a:solidFill>
                <a:latin typeface="Arial"/>
                <a:cs typeface="Arial"/>
              </a:rPr>
              <a:t>increase</a:t>
            </a:r>
            <a:r>
              <a:rPr sz="1650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50" dirty="0">
                <a:solidFill>
                  <a:srgbClr val="FFFFFF"/>
                </a:solidFill>
                <a:latin typeface="Arial"/>
                <a:cs typeface="Arial"/>
              </a:rPr>
              <a:t>motivation</a:t>
            </a:r>
            <a:r>
              <a:rPr sz="1650" spc="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50" dirty="0">
                <a:solidFill>
                  <a:srgbClr val="FFFFFF"/>
                </a:solidFill>
                <a:latin typeface="Arial"/>
                <a:cs typeface="Arial"/>
              </a:rPr>
              <a:t>and</a:t>
            </a:r>
            <a:r>
              <a:rPr sz="1650" spc="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50" dirty="0">
                <a:solidFill>
                  <a:srgbClr val="FFFFFF"/>
                </a:solidFill>
                <a:latin typeface="Arial"/>
                <a:cs typeface="Arial"/>
              </a:rPr>
              <a:t>make</a:t>
            </a:r>
            <a:r>
              <a:rPr sz="1650" spc="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50" spc="55" dirty="0">
                <a:solidFill>
                  <a:srgbClr val="FFFFFF"/>
                </a:solidFill>
                <a:latin typeface="Arial"/>
                <a:cs typeface="Arial"/>
              </a:rPr>
              <a:t>it</a:t>
            </a:r>
            <a:r>
              <a:rPr sz="1650" spc="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50" dirty="0">
                <a:solidFill>
                  <a:srgbClr val="FFFFFF"/>
                </a:solidFill>
                <a:latin typeface="Arial"/>
                <a:cs typeface="Arial"/>
              </a:rPr>
              <a:t>more</a:t>
            </a:r>
            <a:r>
              <a:rPr sz="1650" spc="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50" dirty="0">
                <a:solidFill>
                  <a:srgbClr val="FFFFFF"/>
                </a:solidFill>
                <a:latin typeface="Arial"/>
                <a:cs typeface="Arial"/>
              </a:rPr>
              <a:t>likely</a:t>
            </a:r>
            <a:r>
              <a:rPr sz="1650" spc="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50" dirty="0">
                <a:solidFill>
                  <a:srgbClr val="FFFFFF"/>
                </a:solidFill>
                <a:latin typeface="Arial"/>
                <a:cs typeface="Arial"/>
              </a:rPr>
              <a:t>you</a:t>
            </a:r>
            <a:r>
              <a:rPr sz="1650" spc="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50" dirty="0">
                <a:solidFill>
                  <a:srgbClr val="FFFFFF"/>
                </a:solidFill>
                <a:latin typeface="Arial"/>
                <a:cs typeface="Arial"/>
              </a:rPr>
              <a:t>will</a:t>
            </a:r>
            <a:r>
              <a:rPr sz="1650" spc="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50" spc="-10" dirty="0">
                <a:solidFill>
                  <a:srgbClr val="FFFFFF"/>
                </a:solidFill>
                <a:latin typeface="Arial"/>
                <a:cs typeface="Arial"/>
              </a:rPr>
              <a:t>achieve</a:t>
            </a:r>
            <a:r>
              <a:rPr sz="1650" spc="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50" dirty="0">
                <a:solidFill>
                  <a:srgbClr val="FFFFFF"/>
                </a:solidFill>
                <a:latin typeface="Arial"/>
                <a:cs typeface="Arial"/>
              </a:rPr>
              <a:t>this</a:t>
            </a:r>
            <a:r>
              <a:rPr sz="1650" spc="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50" spc="-10" dirty="0">
                <a:solidFill>
                  <a:srgbClr val="FFFFFF"/>
                </a:solidFill>
                <a:latin typeface="Arial"/>
                <a:cs typeface="Arial"/>
              </a:rPr>
              <a:t>goal.</a:t>
            </a:r>
            <a:endParaRPr sz="1650">
              <a:latin typeface="Arial"/>
              <a:cs typeface="Arial"/>
            </a:endParaRPr>
          </a:p>
          <a:p>
            <a:pPr marL="12700" algn="just">
              <a:lnSpc>
                <a:spcPts val="1805"/>
              </a:lnSpc>
            </a:pPr>
            <a:r>
              <a:rPr sz="1650" spc="390" dirty="0">
                <a:solidFill>
                  <a:srgbClr val="FFFFFF"/>
                </a:solidFill>
                <a:latin typeface="Arial Unicode MS"/>
                <a:cs typeface="Arial Unicode MS"/>
              </a:rPr>
              <a:t>❏</a:t>
            </a:r>
            <a:r>
              <a:rPr sz="1650" spc="180" dirty="0">
                <a:solidFill>
                  <a:srgbClr val="FFFFFF"/>
                </a:solidFill>
                <a:latin typeface="Arial Unicode MS"/>
                <a:cs typeface="Arial Unicode MS"/>
              </a:rPr>
              <a:t>   </a:t>
            </a:r>
            <a:r>
              <a:rPr sz="1650" b="1" spc="-114" dirty="0">
                <a:solidFill>
                  <a:srgbClr val="FFFFFF"/>
                </a:solidFill>
                <a:latin typeface="Arial"/>
                <a:cs typeface="Arial"/>
              </a:rPr>
              <a:t>R:</a:t>
            </a:r>
            <a:r>
              <a:rPr sz="1650" b="1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50" b="1" spc="-45" dirty="0">
                <a:solidFill>
                  <a:srgbClr val="FFFFFF"/>
                </a:solidFill>
                <a:latin typeface="Arial"/>
                <a:cs typeface="Arial"/>
              </a:rPr>
              <a:t>Relevant.</a:t>
            </a:r>
            <a:r>
              <a:rPr sz="1650" b="1" spc="-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50" dirty="0">
                <a:solidFill>
                  <a:srgbClr val="FFFFFF"/>
                </a:solidFill>
                <a:latin typeface="Arial"/>
                <a:cs typeface="Arial"/>
              </a:rPr>
              <a:t>Make</a:t>
            </a:r>
            <a:r>
              <a:rPr sz="1650" spc="-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50" dirty="0">
                <a:solidFill>
                  <a:srgbClr val="FFFFFF"/>
                </a:solidFill>
                <a:latin typeface="Arial"/>
                <a:cs typeface="Arial"/>
              </a:rPr>
              <a:t>sure</a:t>
            </a:r>
            <a:r>
              <a:rPr sz="1650" spc="-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50" dirty="0">
                <a:solidFill>
                  <a:srgbClr val="FFFFFF"/>
                </a:solidFill>
                <a:latin typeface="Arial"/>
                <a:cs typeface="Arial"/>
              </a:rPr>
              <a:t>your</a:t>
            </a:r>
            <a:r>
              <a:rPr sz="1650" spc="-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50" dirty="0">
                <a:solidFill>
                  <a:srgbClr val="FFFFFF"/>
                </a:solidFill>
                <a:latin typeface="Arial"/>
                <a:cs typeface="Arial"/>
              </a:rPr>
              <a:t>goal</a:t>
            </a:r>
            <a:r>
              <a:rPr sz="1650" spc="-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50" dirty="0">
                <a:solidFill>
                  <a:srgbClr val="FFFFFF"/>
                </a:solidFill>
                <a:latin typeface="Arial"/>
                <a:cs typeface="Arial"/>
              </a:rPr>
              <a:t>is</a:t>
            </a:r>
            <a:r>
              <a:rPr sz="165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50" dirty="0">
                <a:solidFill>
                  <a:srgbClr val="FFFFFF"/>
                </a:solidFill>
                <a:latin typeface="Arial"/>
                <a:cs typeface="Arial"/>
              </a:rPr>
              <a:t>relevant</a:t>
            </a:r>
            <a:r>
              <a:rPr sz="1650" spc="-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50" dirty="0">
                <a:solidFill>
                  <a:srgbClr val="FFFFFF"/>
                </a:solidFill>
                <a:latin typeface="Arial"/>
                <a:cs typeface="Arial"/>
              </a:rPr>
              <a:t>to</a:t>
            </a:r>
            <a:r>
              <a:rPr sz="1650" spc="-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50" dirty="0">
                <a:solidFill>
                  <a:srgbClr val="FFFFFF"/>
                </a:solidFill>
                <a:latin typeface="Arial"/>
                <a:cs typeface="Arial"/>
              </a:rPr>
              <a:t>something</a:t>
            </a:r>
            <a:r>
              <a:rPr sz="1650" spc="-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50" dirty="0">
                <a:solidFill>
                  <a:srgbClr val="FFFFFF"/>
                </a:solidFill>
                <a:latin typeface="Arial"/>
                <a:cs typeface="Arial"/>
              </a:rPr>
              <a:t>you</a:t>
            </a:r>
            <a:r>
              <a:rPr sz="1650" spc="-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50" dirty="0">
                <a:solidFill>
                  <a:srgbClr val="FFFFFF"/>
                </a:solidFill>
                <a:latin typeface="Arial"/>
                <a:cs typeface="Arial"/>
              </a:rPr>
              <a:t>would</a:t>
            </a:r>
            <a:r>
              <a:rPr sz="1650" spc="-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50" dirty="0">
                <a:solidFill>
                  <a:srgbClr val="FFFFFF"/>
                </a:solidFill>
                <a:latin typeface="Arial"/>
                <a:cs typeface="Arial"/>
              </a:rPr>
              <a:t>like</a:t>
            </a:r>
            <a:r>
              <a:rPr sz="1650" spc="-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50" spc="-25" dirty="0">
                <a:solidFill>
                  <a:srgbClr val="FFFFFF"/>
                </a:solidFill>
                <a:latin typeface="Arial"/>
                <a:cs typeface="Arial"/>
              </a:rPr>
              <a:t>to</a:t>
            </a:r>
            <a:endParaRPr sz="1650">
              <a:latin typeface="Arial"/>
              <a:cs typeface="Arial"/>
            </a:endParaRPr>
          </a:p>
          <a:p>
            <a:pPr marL="450850" marR="5080" algn="just">
              <a:lnSpc>
                <a:spcPts val="1900"/>
              </a:lnSpc>
              <a:spcBef>
                <a:spcPts val="85"/>
              </a:spcBef>
            </a:pPr>
            <a:r>
              <a:rPr sz="1650" dirty="0">
                <a:solidFill>
                  <a:srgbClr val="FFFFFF"/>
                </a:solidFill>
                <a:latin typeface="Arial"/>
                <a:cs typeface="Arial"/>
              </a:rPr>
              <a:t>change</a:t>
            </a:r>
            <a:r>
              <a:rPr sz="165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50" dirty="0">
                <a:solidFill>
                  <a:srgbClr val="FFFFFF"/>
                </a:solidFill>
                <a:latin typeface="Arial"/>
                <a:cs typeface="Arial"/>
              </a:rPr>
              <a:t>in</a:t>
            </a:r>
            <a:r>
              <a:rPr sz="1650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50" dirty="0">
                <a:solidFill>
                  <a:srgbClr val="FFFFFF"/>
                </a:solidFill>
                <a:latin typeface="Arial"/>
                <a:cs typeface="Arial"/>
              </a:rPr>
              <a:t>your</a:t>
            </a:r>
            <a:r>
              <a:rPr sz="1650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50" dirty="0">
                <a:solidFill>
                  <a:srgbClr val="FFFFFF"/>
                </a:solidFill>
                <a:latin typeface="Arial"/>
                <a:cs typeface="Arial"/>
              </a:rPr>
              <a:t>life.</a:t>
            </a:r>
            <a:r>
              <a:rPr sz="165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50" dirty="0">
                <a:solidFill>
                  <a:srgbClr val="FFFFFF"/>
                </a:solidFill>
                <a:latin typeface="Arial"/>
                <a:cs typeface="Arial"/>
              </a:rPr>
              <a:t>If</a:t>
            </a:r>
            <a:r>
              <a:rPr sz="1650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50" dirty="0">
                <a:solidFill>
                  <a:srgbClr val="FFFFFF"/>
                </a:solidFill>
                <a:latin typeface="Arial"/>
                <a:cs typeface="Arial"/>
              </a:rPr>
              <a:t>you</a:t>
            </a:r>
            <a:r>
              <a:rPr sz="1650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50" dirty="0">
                <a:solidFill>
                  <a:srgbClr val="FFFFFF"/>
                </a:solidFill>
                <a:latin typeface="Arial"/>
                <a:cs typeface="Arial"/>
              </a:rPr>
              <a:t>are</a:t>
            </a:r>
            <a:r>
              <a:rPr sz="165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50" dirty="0">
                <a:solidFill>
                  <a:srgbClr val="FFFFFF"/>
                </a:solidFill>
                <a:latin typeface="Arial"/>
                <a:cs typeface="Arial"/>
              </a:rPr>
              <a:t>taking</a:t>
            </a:r>
            <a:r>
              <a:rPr sz="1650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50" dirty="0">
                <a:solidFill>
                  <a:srgbClr val="FFFFFF"/>
                </a:solidFill>
                <a:latin typeface="Arial"/>
                <a:cs typeface="Arial"/>
              </a:rPr>
              <a:t>the</a:t>
            </a:r>
            <a:r>
              <a:rPr sz="1650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50" dirty="0">
                <a:solidFill>
                  <a:srgbClr val="FFFFFF"/>
                </a:solidFill>
                <a:latin typeface="Arial"/>
                <a:cs typeface="Arial"/>
              </a:rPr>
              <a:t>time</a:t>
            </a:r>
            <a:r>
              <a:rPr sz="165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50" dirty="0">
                <a:solidFill>
                  <a:srgbClr val="FFFFFF"/>
                </a:solidFill>
                <a:latin typeface="Arial"/>
                <a:cs typeface="Arial"/>
              </a:rPr>
              <a:t>to</a:t>
            </a:r>
            <a:r>
              <a:rPr sz="1650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50" spc="-10" dirty="0">
                <a:solidFill>
                  <a:srgbClr val="FFFFFF"/>
                </a:solidFill>
                <a:latin typeface="Arial"/>
                <a:cs typeface="Arial"/>
              </a:rPr>
              <a:t>achieve</a:t>
            </a:r>
            <a:r>
              <a:rPr sz="1650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50" dirty="0">
                <a:solidFill>
                  <a:srgbClr val="FFFFFF"/>
                </a:solidFill>
                <a:latin typeface="Arial"/>
                <a:cs typeface="Arial"/>
              </a:rPr>
              <a:t>something,</a:t>
            </a:r>
            <a:r>
              <a:rPr sz="165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50" dirty="0">
                <a:solidFill>
                  <a:srgbClr val="FFFFFF"/>
                </a:solidFill>
                <a:latin typeface="Arial"/>
                <a:cs typeface="Arial"/>
              </a:rPr>
              <a:t>you</a:t>
            </a:r>
            <a:r>
              <a:rPr sz="1650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50" dirty="0">
                <a:solidFill>
                  <a:srgbClr val="FFFFFF"/>
                </a:solidFill>
                <a:latin typeface="Arial"/>
                <a:cs typeface="Arial"/>
              </a:rPr>
              <a:t>must</a:t>
            </a:r>
            <a:r>
              <a:rPr sz="1650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50" spc="-20" dirty="0">
                <a:solidFill>
                  <a:srgbClr val="FFFFFF"/>
                </a:solidFill>
                <a:latin typeface="Arial"/>
                <a:cs typeface="Arial"/>
              </a:rPr>
              <a:t>make </a:t>
            </a:r>
            <a:r>
              <a:rPr sz="1650" dirty="0">
                <a:solidFill>
                  <a:srgbClr val="FFFFFF"/>
                </a:solidFill>
                <a:latin typeface="Arial"/>
                <a:cs typeface="Arial"/>
              </a:rPr>
              <a:t>sure</a:t>
            </a:r>
            <a:r>
              <a:rPr sz="1650" spc="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50" spc="55" dirty="0">
                <a:solidFill>
                  <a:srgbClr val="FFFFFF"/>
                </a:solidFill>
                <a:latin typeface="Arial"/>
                <a:cs typeface="Arial"/>
              </a:rPr>
              <a:t>it</a:t>
            </a:r>
            <a:r>
              <a:rPr sz="1650" spc="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50" dirty="0">
                <a:solidFill>
                  <a:srgbClr val="FFFFFF"/>
                </a:solidFill>
                <a:latin typeface="Arial"/>
                <a:cs typeface="Arial"/>
              </a:rPr>
              <a:t>is</a:t>
            </a:r>
            <a:r>
              <a:rPr sz="1650" spc="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50" dirty="0">
                <a:solidFill>
                  <a:srgbClr val="FFFFFF"/>
                </a:solidFill>
                <a:latin typeface="Arial"/>
                <a:cs typeface="Arial"/>
              </a:rPr>
              <a:t>worth</a:t>
            </a:r>
            <a:r>
              <a:rPr sz="1650" spc="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50" spc="-25" dirty="0">
                <a:solidFill>
                  <a:srgbClr val="FFFFFF"/>
                </a:solidFill>
                <a:latin typeface="Arial"/>
                <a:cs typeface="Arial"/>
              </a:rPr>
              <a:t>it.</a:t>
            </a:r>
            <a:endParaRPr sz="1650">
              <a:latin typeface="Arial"/>
              <a:cs typeface="Arial"/>
            </a:endParaRPr>
          </a:p>
          <a:p>
            <a:pPr marL="12700" algn="just">
              <a:lnSpc>
                <a:spcPts val="1845"/>
              </a:lnSpc>
            </a:pPr>
            <a:r>
              <a:rPr sz="1650" spc="390" dirty="0">
                <a:solidFill>
                  <a:srgbClr val="FFFFFF"/>
                </a:solidFill>
                <a:latin typeface="Arial Unicode MS"/>
                <a:cs typeface="Arial Unicode MS"/>
              </a:rPr>
              <a:t>❏</a:t>
            </a:r>
            <a:r>
              <a:rPr sz="1650" spc="190" dirty="0">
                <a:solidFill>
                  <a:srgbClr val="FFFFFF"/>
                </a:solidFill>
                <a:latin typeface="Arial Unicode MS"/>
                <a:cs typeface="Arial Unicode MS"/>
              </a:rPr>
              <a:t>   </a:t>
            </a:r>
            <a:r>
              <a:rPr sz="1650" b="1" spc="-50" dirty="0">
                <a:solidFill>
                  <a:srgbClr val="FFFFFF"/>
                </a:solidFill>
                <a:latin typeface="Arial"/>
                <a:cs typeface="Arial"/>
              </a:rPr>
              <a:t>T: </a:t>
            </a:r>
            <a:r>
              <a:rPr sz="1650" b="1" dirty="0">
                <a:solidFill>
                  <a:srgbClr val="FFFFFF"/>
                </a:solidFill>
                <a:latin typeface="Arial"/>
                <a:cs typeface="Arial"/>
              </a:rPr>
              <a:t>Time</a:t>
            </a:r>
            <a:r>
              <a:rPr sz="1650" b="1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50" b="1" spc="-85" dirty="0">
                <a:solidFill>
                  <a:srgbClr val="FFFFFF"/>
                </a:solidFill>
                <a:latin typeface="Arial"/>
                <a:cs typeface="Arial"/>
              </a:rPr>
              <a:t>Bound.</a:t>
            </a:r>
            <a:r>
              <a:rPr sz="1650" b="1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50" spc="-65" dirty="0">
                <a:solidFill>
                  <a:srgbClr val="FFFFFF"/>
                </a:solidFill>
                <a:latin typeface="Arial"/>
                <a:cs typeface="Arial"/>
              </a:rPr>
              <a:t>SMART</a:t>
            </a:r>
            <a:r>
              <a:rPr sz="1650" spc="-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50" dirty="0">
                <a:solidFill>
                  <a:srgbClr val="FFFFFF"/>
                </a:solidFill>
                <a:latin typeface="Arial"/>
                <a:cs typeface="Arial"/>
              </a:rPr>
              <a:t>goals</a:t>
            </a:r>
            <a:r>
              <a:rPr sz="165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50" dirty="0">
                <a:solidFill>
                  <a:srgbClr val="FFFFFF"/>
                </a:solidFill>
                <a:latin typeface="Arial"/>
                <a:cs typeface="Arial"/>
              </a:rPr>
              <a:t>should</a:t>
            </a:r>
            <a:r>
              <a:rPr sz="165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50" spc="-20" dirty="0">
                <a:solidFill>
                  <a:srgbClr val="FFFFFF"/>
                </a:solidFill>
                <a:latin typeface="Arial"/>
                <a:cs typeface="Arial"/>
              </a:rPr>
              <a:t>have</a:t>
            </a:r>
            <a:r>
              <a:rPr sz="165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50" dirty="0">
                <a:solidFill>
                  <a:srgbClr val="FFFFFF"/>
                </a:solidFill>
                <a:latin typeface="Arial"/>
                <a:cs typeface="Arial"/>
              </a:rPr>
              <a:t>some</a:t>
            </a:r>
            <a:r>
              <a:rPr sz="165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50" dirty="0">
                <a:solidFill>
                  <a:srgbClr val="FFFFFF"/>
                </a:solidFill>
                <a:latin typeface="Arial"/>
                <a:cs typeface="Arial"/>
              </a:rPr>
              <a:t>sort</a:t>
            </a:r>
            <a:r>
              <a:rPr sz="165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50" spc="70" dirty="0">
                <a:solidFill>
                  <a:srgbClr val="FFFFFF"/>
                </a:solidFill>
                <a:latin typeface="Arial"/>
                <a:cs typeface="Arial"/>
              </a:rPr>
              <a:t>of</a:t>
            </a:r>
            <a:r>
              <a:rPr sz="165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50" dirty="0">
                <a:solidFill>
                  <a:srgbClr val="FFFFFF"/>
                </a:solidFill>
                <a:latin typeface="Arial"/>
                <a:cs typeface="Arial"/>
              </a:rPr>
              <a:t>time</a:t>
            </a:r>
            <a:r>
              <a:rPr sz="1650" spc="-10" dirty="0">
                <a:solidFill>
                  <a:srgbClr val="FFFFFF"/>
                </a:solidFill>
                <a:latin typeface="Arial"/>
                <a:cs typeface="Arial"/>
              </a:rPr>
              <a:t> limit.</a:t>
            </a:r>
            <a:endParaRPr sz="16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61630" rIns="0" bIns="0" rtlCol="0">
            <a:spAutoFit/>
          </a:bodyPr>
          <a:lstStyle/>
          <a:p>
            <a:pPr marL="88900">
              <a:lnSpc>
                <a:spcPct val="100000"/>
              </a:lnSpc>
              <a:spcBef>
                <a:spcPts val="100"/>
              </a:spcBef>
            </a:pPr>
            <a:r>
              <a:rPr spc="250" dirty="0"/>
              <a:t>Examples</a:t>
            </a:r>
            <a:r>
              <a:rPr spc="5" dirty="0"/>
              <a:t> </a:t>
            </a:r>
            <a:r>
              <a:rPr spc="100" dirty="0"/>
              <a:t>of</a:t>
            </a:r>
            <a:r>
              <a:rPr spc="5" dirty="0"/>
              <a:t> </a:t>
            </a:r>
            <a:r>
              <a:rPr spc="95" dirty="0"/>
              <a:t>SMART</a:t>
            </a:r>
            <a:r>
              <a:rPr spc="10" dirty="0"/>
              <a:t> </a:t>
            </a:r>
            <a:r>
              <a:rPr spc="140" dirty="0"/>
              <a:t>Goals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99025" y="1545749"/>
            <a:ext cx="8087359" cy="2696845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ts val="1764"/>
              </a:lnSpc>
              <a:spcBef>
                <a:spcPts val="130"/>
              </a:spcBef>
              <a:tabLst>
                <a:tab pos="431165" algn="l"/>
              </a:tabLst>
            </a:pPr>
            <a:r>
              <a:rPr sz="1500" spc="335" dirty="0">
                <a:solidFill>
                  <a:srgbClr val="FFFFFF"/>
                </a:solidFill>
                <a:latin typeface="Arial Unicode MS"/>
                <a:cs typeface="Arial Unicode MS"/>
              </a:rPr>
              <a:t>❏</a:t>
            </a:r>
            <a:r>
              <a:rPr sz="1500" dirty="0">
                <a:solidFill>
                  <a:srgbClr val="FFFFFF"/>
                </a:solidFill>
                <a:latin typeface="Arial Unicode MS"/>
                <a:cs typeface="Arial Unicode MS"/>
              </a:rPr>
              <a:t>	</a:t>
            </a:r>
            <a:r>
              <a:rPr sz="1500" b="1" spc="-45" dirty="0">
                <a:solidFill>
                  <a:srgbClr val="FFFFFF"/>
                </a:solidFill>
                <a:latin typeface="Arial"/>
                <a:cs typeface="Arial"/>
              </a:rPr>
              <a:t>Speciﬁc:</a:t>
            </a:r>
            <a:r>
              <a:rPr sz="1500" b="1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rgbClr val="FFFFFF"/>
                </a:solidFill>
                <a:latin typeface="Arial"/>
                <a:cs typeface="Arial"/>
              </a:rPr>
              <a:t>“I will</a:t>
            </a:r>
            <a:r>
              <a:rPr sz="1500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rgbClr val="FFFFFF"/>
                </a:solidFill>
                <a:latin typeface="Arial"/>
                <a:cs typeface="Arial"/>
              </a:rPr>
              <a:t>become</a:t>
            </a:r>
            <a:r>
              <a:rPr sz="1500" spc="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500" b="1" spc="-40" dirty="0">
                <a:solidFill>
                  <a:srgbClr val="FFFFFF"/>
                </a:solidFill>
                <a:latin typeface="Arial"/>
                <a:cs typeface="Arial"/>
              </a:rPr>
              <a:t>vice</a:t>
            </a:r>
            <a:r>
              <a:rPr sz="1500" b="1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rgbClr val="FFFFFF"/>
                </a:solidFill>
                <a:latin typeface="Arial"/>
                <a:cs typeface="Arial"/>
              </a:rPr>
              <a:t>president</a:t>
            </a:r>
            <a:r>
              <a:rPr sz="1500" spc="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500" spc="70" dirty="0">
                <a:solidFill>
                  <a:srgbClr val="FFFFFF"/>
                </a:solidFill>
                <a:latin typeface="Arial"/>
                <a:cs typeface="Arial"/>
              </a:rPr>
              <a:t>of</a:t>
            </a:r>
            <a:r>
              <a:rPr sz="1500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rgbClr val="FFFFFF"/>
                </a:solidFill>
                <a:latin typeface="Arial"/>
                <a:cs typeface="Arial"/>
              </a:rPr>
              <a:t>the</a:t>
            </a:r>
            <a:r>
              <a:rPr sz="1500" spc="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500" b="1" spc="-65" dirty="0">
                <a:solidFill>
                  <a:srgbClr val="FFFFFF"/>
                </a:solidFill>
                <a:latin typeface="Arial"/>
                <a:cs typeface="Arial"/>
              </a:rPr>
              <a:t>Chess</a:t>
            </a:r>
            <a:r>
              <a:rPr sz="1500" b="1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500" spc="-10" dirty="0">
                <a:solidFill>
                  <a:srgbClr val="FFFFFF"/>
                </a:solidFill>
                <a:latin typeface="Arial"/>
                <a:cs typeface="Arial"/>
              </a:rPr>
              <a:t>Club…..”</a:t>
            </a:r>
            <a:endParaRPr sz="1500">
              <a:latin typeface="Arial"/>
              <a:cs typeface="Arial"/>
            </a:endParaRPr>
          </a:p>
          <a:p>
            <a:pPr marL="889000" marR="146050" indent="-381000">
              <a:lnSpc>
                <a:spcPts val="1360"/>
              </a:lnSpc>
              <a:spcBef>
                <a:spcPts val="80"/>
              </a:spcBef>
              <a:tabLst>
                <a:tab pos="888365" algn="l"/>
              </a:tabLst>
            </a:pPr>
            <a:r>
              <a:rPr sz="1200" spc="220" dirty="0">
                <a:solidFill>
                  <a:srgbClr val="FFFFFF"/>
                </a:solidFill>
                <a:latin typeface="Arial Unicode MS"/>
                <a:cs typeface="Arial Unicode MS"/>
              </a:rPr>
              <a:t>❏</a:t>
            </a:r>
            <a:r>
              <a:rPr sz="1200" dirty="0">
                <a:solidFill>
                  <a:srgbClr val="FFFFFF"/>
                </a:solidFill>
                <a:latin typeface="Arial Unicode MS"/>
                <a:cs typeface="Arial Unicode MS"/>
              </a:rPr>
              <a:t>	</a:t>
            </a:r>
            <a:r>
              <a:rPr sz="1200" spc="-60" dirty="0">
                <a:solidFill>
                  <a:srgbClr val="FFFFFF"/>
                </a:solidFill>
                <a:latin typeface="Arial"/>
                <a:cs typeface="Arial"/>
              </a:rPr>
              <a:t>By</a:t>
            </a:r>
            <a:r>
              <a:rPr sz="1200" spc="-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being</a:t>
            </a:r>
            <a:r>
              <a:rPr sz="1200" spc="-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speciﬁc,</a:t>
            </a:r>
            <a:r>
              <a:rPr sz="1200" spc="-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this</a:t>
            </a:r>
            <a:r>
              <a:rPr sz="1200" spc="-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FFFFFF"/>
                </a:solidFill>
                <a:latin typeface="Arial"/>
                <a:cs typeface="Arial"/>
              </a:rPr>
              <a:t>person</a:t>
            </a:r>
            <a:r>
              <a:rPr sz="1200" spc="-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would</a:t>
            </a:r>
            <a:r>
              <a:rPr sz="1200" spc="-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know</a:t>
            </a:r>
            <a:r>
              <a:rPr sz="1200" spc="-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exactly</a:t>
            </a:r>
            <a:r>
              <a:rPr sz="1200" spc="-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what</a:t>
            </a:r>
            <a:r>
              <a:rPr sz="1200" spc="-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position</a:t>
            </a:r>
            <a:r>
              <a:rPr sz="1200" spc="-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FFFFFF"/>
                </a:solidFill>
                <a:latin typeface="Arial"/>
                <a:cs typeface="Arial"/>
              </a:rPr>
              <a:t>they</a:t>
            </a:r>
            <a:r>
              <a:rPr sz="1200" spc="-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wanted</a:t>
            </a:r>
            <a:r>
              <a:rPr sz="1200" spc="-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to</a:t>
            </a:r>
            <a:r>
              <a:rPr sz="1200" spc="-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FFFFFF"/>
                </a:solidFill>
                <a:latin typeface="Arial"/>
                <a:cs typeface="Arial"/>
              </a:rPr>
              <a:t>be</a:t>
            </a:r>
            <a:r>
              <a:rPr sz="1200" spc="-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elected</a:t>
            </a:r>
            <a:r>
              <a:rPr sz="1200" spc="-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for</a:t>
            </a:r>
            <a:r>
              <a:rPr sz="1200" spc="-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and</a:t>
            </a:r>
            <a:r>
              <a:rPr sz="1200" spc="-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of</a:t>
            </a:r>
            <a:r>
              <a:rPr sz="1200" spc="-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spc="-20" dirty="0">
                <a:solidFill>
                  <a:srgbClr val="FFFFFF"/>
                </a:solidFill>
                <a:latin typeface="Arial"/>
                <a:cs typeface="Arial"/>
              </a:rPr>
              <a:t>what </a:t>
            </a:r>
            <a:r>
              <a:rPr sz="1200" spc="-10" dirty="0">
                <a:solidFill>
                  <a:srgbClr val="FFFFFF"/>
                </a:solidFill>
                <a:latin typeface="Arial"/>
                <a:cs typeface="Arial"/>
              </a:rPr>
              <a:t>club.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ts val="1660"/>
              </a:lnSpc>
              <a:tabLst>
                <a:tab pos="431165" algn="l"/>
              </a:tabLst>
            </a:pPr>
            <a:r>
              <a:rPr sz="1500" spc="335" dirty="0">
                <a:solidFill>
                  <a:srgbClr val="FFFFFF"/>
                </a:solidFill>
                <a:latin typeface="Arial Unicode MS"/>
                <a:cs typeface="Arial Unicode MS"/>
              </a:rPr>
              <a:t>❏</a:t>
            </a:r>
            <a:r>
              <a:rPr sz="1500" dirty="0">
                <a:solidFill>
                  <a:srgbClr val="FFFFFF"/>
                </a:solidFill>
                <a:latin typeface="Arial Unicode MS"/>
                <a:cs typeface="Arial Unicode MS"/>
              </a:rPr>
              <a:t>	</a:t>
            </a:r>
            <a:r>
              <a:rPr sz="1500" b="1" spc="-35" dirty="0">
                <a:solidFill>
                  <a:srgbClr val="FFFFFF"/>
                </a:solidFill>
                <a:latin typeface="Arial"/>
                <a:cs typeface="Arial"/>
              </a:rPr>
              <a:t>Measurable:</a:t>
            </a:r>
            <a:r>
              <a:rPr sz="1500" b="1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rgbClr val="FFFFFF"/>
                </a:solidFill>
                <a:latin typeface="Arial"/>
                <a:cs typeface="Arial"/>
              </a:rPr>
              <a:t>“I</a:t>
            </a:r>
            <a:r>
              <a:rPr sz="15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rgbClr val="FFFFFF"/>
                </a:solidFill>
                <a:latin typeface="Arial"/>
                <a:cs typeface="Arial"/>
              </a:rPr>
              <a:t>will</a:t>
            </a:r>
            <a:r>
              <a:rPr sz="15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rgbClr val="FFFFFF"/>
                </a:solidFill>
                <a:latin typeface="Arial"/>
                <a:cs typeface="Arial"/>
              </a:rPr>
              <a:t>raise</a:t>
            </a:r>
            <a:r>
              <a:rPr sz="15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rgbClr val="FFFFFF"/>
                </a:solidFill>
                <a:latin typeface="Arial"/>
                <a:cs typeface="Arial"/>
              </a:rPr>
              <a:t>my</a:t>
            </a:r>
            <a:r>
              <a:rPr sz="15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rgbClr val="FFFFFF"/>
                </a:solidFill>
                <a:latin typeface="Arial"/>
                <a:cs typeface="Arial"/>
              </a:rPr>
              <a:t>chemistry</a:t>
            </a:r>
            <a:r>
              <a:rPr sz="15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rgbClr val="FFFFFF"/>
                </a:solidFill>
                <a:latin typeface="Arial"/>
                <a:cs typeface="Arial"/>
              </a:rPr>
              <a:t>grade</a:t>
            </a:r>
            <a:r>
              <a:rPr sz="15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500" spc="55" dirty="0">
                <a:solidFill>
                  <a:srgbClr val="FFFFFF"/>
                </a:solidFill>
                <a:latin typeface="Arial"/>
                <a:cs typeface="Arial"/>
              </a:rPr>
              <a:t>from</a:t>
            </a:r>
            <a:r>
              <a:rPr sz="15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500" spc="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500" b="1" spc="-90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1500" b="1" spc="-10" dirty="0">
                <a:solidFill>
                  <a:srgbClr val="FFFFFF"/>
                </a:solidFill>
                <a:latin typeface="Arial"/>
                <a:cs typeface="Arial"/>
              </a:rPr>
              <a:t> to </a:t>
            </a:r>
            <a:r>
              <a:rPr sz="1500" b="1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500" b="1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500" b="1" spc="-25" dirty="0">
                <a:solidFill>
                  <a:srgbClr val="FFFFFF"/>
                </a:solidFill>
                <a:latin typeface="Arial"/>
                <a:cs typeface="Arial"/>
              </a:rPr>
              <a:t>B</a:t>
            </a:r>
            <a:r>
              <a:rPr sz="1500" spc="-25" dirty="0">
                <a:solidFill>
                  <a:srgbClr val="FFFFFF"/>
                </a:solidFill>
                <a:latin typeface="Arial"/>
                <a:cs typeface="Arial"/>
              </a:rPr>
              <a:t>…”</a:t>
            </a:r>
            <a:endParaRPr sz="1500">
              <a:latin typeface="Arial"/>
              <a:cs typeface="Arial"/>
            </a:endParaRPr>
          </a:p>
          <a:p>
            <a:pPr marL="508000">
              <a:lnSpc>
                <a:spcPts val="1370"/>
              </a:lnSpc>
              <a:tabLst>
                <a:tab pos="888365" algn="l"/>
              </a:tabLst>
            </a:pPr>
            <a:r>
              <a:rPr sz="1200" spc="220" dirty="0">
                <a:solidFill>
                  <a:srgbClr val="FFFFFF"/>
                </a:solidFill>
                <a:latin typeface="Arial Unicode MS"/>
                <a:cs typeface="Arial Unicode MS"/>
              </a:rPr>
              <a:t>❏</a:t>
            </a:r>
            <a:r>
              <a:rPr sz="1200" dirty="0">
                <a:solidFill>
                  <a:srgbClr val="FFFFFF"/>
                </a:solidFill>
                <a:latin typeface="Arial Unicode MS"/>
                <a:cs typeface="Arial Unicode MS"/>
              </a:rPr>
              <a:t>	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This</a:t>
            </a:r>
            <a:r>
              <a:rPr sz="1200" spc="-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FFFFFF"/>
                </a:solidFill>
                <a:latin typeface="Arial"/>
                <a:cs typeface="Arial"/>
              </a:rPr>
              <a:t>person</a:t>
            </a:r>
            <a:r>
              <a:rPr sz="1200" spc="-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has</a:t>
            </a:r>
            <a:r>
              <a:rPr sz="1200" spc="-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FFFFFF"/>
                </a:solidFill>
                <a:latin typeface="Arial"/>
                <a:cs typeface="Arial"/>
              </a:rPr>
              <a:t>measured</a:t>
            </a:r>
            <a:r>
              <a:rPr sz="1200" spc="-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in</a:t>
            </a:r>
            <a:r>
              <a:rPr sz="1200" spc="-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letter</a:t>
            </a:r>
            <a:r>
              <a:rPr sz="1200" spc="-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FFFFFF"/>
                </a:solidFill>
                <a:latin typeface="Arial"/>
                <a:cs typeface="Arial"/>
              </a:rPr>
              <a:t>grades</a:t>
            </a:r>
            <a:r>
              <a:rPr sz="1200" spc="-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how</a:t>
            </a:r>
            <a:r>
              <a:rPr sz="1200" spc="-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much</a:t>
            </a:r>
            <a:r>
              <a:rPr sz="1200" spc="-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FFFFFF"/>
                </a:solidFill>
                <a:latin typeface="Arial"/>
                <a:cs typeface="Arial"/>
              </a:rPr>
              <a:t>they</a:t>
            </a:r>
            <a:r>
              <a:rPr sz="1200" spc="-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would</a:t>
            </a:r>
            <a:r>
              <a:rPr sz="1200" spc="-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like</a:t>
            </a:r>
            <a:r>
              <a:rPr sz="1200" spc="-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to</a:t>
            </a:r>
            <a:r>
              <a:rPr sz="1200" spc="-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improve</a:t>
            </a:r>
            <a:r>
              <a:rPr sz="1200" spc="-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their</a:t>
            </a:r>
            <a:r>
              <a:rPr sz="1200" spc="-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FFFFFF"/>
                </a:solidFill>
                <a:latin typeface="Arial"/>
                <a:cs typeface="Arial"/>
              </a:rPr>
              <a:t>score.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ts val="1730"/>
              </a:lnSpc>
              <a:tabLst>
                <a:tab pos="431165" algn="l"/>
              </a:tabLst>
            </a:pPr>
            <a:r>
              <a:rPr sz="1500" spc="335" dirty="0">
                <a:solidFill>
                  <a:srgbClr val="FFFFFF"/>
                </a:solidFill>
                <a:latin typeface="Arial Unicode MS"/>
                <a:cs typeface="Arial Unicode MS"/>
              </a:rPr>
              <a:t>❏</a:t>
            </a:r>
            <a:r>
              <a:rPr sz="1500" dirty="0">
                <a:solidFill>
                  <a:srgbClr val="FFFFFF"/>
                </a:solidFill>
                <a:latin typeface="Arial Unicode MS"/>
                <a:cs typeface="Arial Unicode MS"/>
              </a:rPr>
              <a:t>	</a:t>
            </a:r>
            <a:r>
              <a:rPr sz="1500" b="1" spc="-50" dirty="0">
                <a:solidFill>
                  <a:srgbClr val="FFFFFF"/>
                </a:solidFill>
                <a:latin typeface="Arial"/>
                <a:cs typeface="Arial"/>
              </a:rPr>
              <a:t>Achievable:</a:t>
            </a:r>
            <a:r>
              <a:rPr sz="1500" b="1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rgbClr val="FFFFFF"/>
                </a:solidFill>
                <a:latin typeface="Arial"/>
                <a:cs typeface="Arial"/>
              </a:rPr>
              <a:t>“I</a:t>
            </a:r>
            <a:r>
              <a:rPr sz="15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rgbClr val="FFFFFF"/>
                </a:solidFill>
                <a:latin typeface="Arial"/>
                <a:cs typeface="Arial"/>
              </a:rPr>
              <a:t>will</a:t>
            </a:r>
            <a:r>
              <a:rPr sz="1500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rgbClr val="FFFFFF"/>
                </a:solidFill>
                <a:latin typeface="Arial"/>
                <a:cs typeface="Arial"/>
              </a:rPr>
              <a:t>decrease</a:t>
            </a:r>
            <a:r>
              <a:rPr sz="1500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rgbClr val="FFFFFF"/>
                </a:solidFill>
                <a:latin typeface="Arial"/>
                <a:cs typeface="Arial"/>
              </a:rPr>
              <a:t>my</a:t>
            </a:r>
            <a:r>
              <a:rPr sz="1500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rgbClr val="FFFFFF"/>
                </a:solidFill>
                <a:latin typeface="Arial"/>
                <a:cs typeface="Arial"/>
              </a:rPr>
              <a:t>mile</a:t>
            </a:r>
            <a:r>
              <a:rPr sz="1500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rgbClr val="FFFFFF"/>
                </a:solidFill>
                <a:latin typeface="Arial"/>
                <a:cs typeface="Arial"/>
              </a:rPr>
              <a:t>time</a:t>
            </a:r>
            <a:r>
              <a:rPr sz="1500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500" spc="55" dirty="0">
                <a:solidFill>
                  <a:srgbClr val="FFFFFF"/>
                </a:solidFill>
                <a:latin typeface="Arial"/>
                <a:cs typeface="Arial"/>
              </a:rPr>
              <a:t>from</a:t>
            </a:r>
            <a:r>
              <a:rPr sz="1500" spc="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500" b="1" dirty="0">
                <a:solidFill>
                  <a:srgbClr val="FFFFFF"/>
                </a:solidFill>
                <a:latin typeface="Arial"/>
                <a:cs typeface="Arial"/>
              </a:rPr>
              <a:t>9</a:t>
            </a:r>
            <a:r>
              <a:rPr sz="1500" b="1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500" b="1" spc="-35" dirty="0">
                <a:solidFill>
                  <a:srgbClr val="FFFFFF"/>
                </a:solidFill>
                <a:latin typeface="Arial"/>
                <a:cs typeface="Arial"/>
              </a:rPr>
              <a:t>minutes</a:t>
            </a:r>
            <a:r>
              <a:rPr sz="1500" b="1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500" b="1" spc="-10" dirty="0">
                <a:solidFill>
                  <a:srgbClr val="FFFFFF"/>
                </a:solidFill>
                <a:latin typeface="Arial"/>
                <a:cs typeface="Arial"/>
              </a:rPr>
              <a:t>to</a:t>
            </a:r>
            <a:r>
              <a:rPr sz="1500" b="1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500" b="1" dirty="0">
                <a:solidFill>
                  <a:srgbClr val="FFFFFF"/>
                </a:solidFill>
                <a:latin typeface="Arial"/>
                <a:cs typeface="Arial"/>
              </a:rPr>
              <a:t>8</a:t>
            </a:r>
            <a:r>
              <a:rPr sz="1500" b="1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500" b="1" spc="-35" dirty="0">
                <a:solidFill>
                  <a:srgbClr val="FFFFFF"/>
                </a:solidFill>
                <a:latin typeface="Arial"/>
                <a:cs typeface="Arial"/>
              </a:rPr>
              <a:t>minutes</a:t>
            </a:r>
            <a:r>
              <a:rPr sz="1500" b="1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rgbClr val="FFFFFF"/>
                </a:solidFill>
                <a:latin typeface="Arial"/>
                <a:cs typeface="Arial"/>
              </a:rPr>
              <a:t>in 2</a:t>
            </a:r>
            <a:r>
              <a:rPr sz="1500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500" spc="-10" dirty="0">
                <a:solidFill>
                  <a:srgbClr val="FFFFFF"/>
                </a:solidFill>
                <a:latin typeface="Arial"/>
                <a:cs typeface="Arial"/>
              </a:rPr>
              <a:t>months….”</a:t>
            </a:r>
            <a:endParaRPr sz="1500">
              <a:latin typeface="Arial"/>
              <a:cs typeface="Arial"/>
            </a:endParaRPr>
          </a:p>
          <a:p>
            <a:pPr marL="889000" marR="5080" indent="-381000" algn="just">
              <a:lnSpc>
                <a:spcPts val="1360"/>
              </a:lnSpc>
              <a:spcBef>
                <a:spcPts val="75"/>
              </a:spcBef>
            </a:pPr>
            <a:r>
              <a:rPr sz="1200" spc="270" dirty="0">
                <a:solidFill>
                  <a:srgbClr val="FFFFFF"/>
                </a:solidFill>
                <a:latin typeface="Arial Unicode MS"/>
                <a:cs typeface="Arial Unicode MS"/>
              </a:rPr>
              <a:t>❏</a:t>
            </a:r>
            <a:r>
              <a:rPr sz="1200" spc="305" dirty="0">
                <a:solidFill>
                  <a:srgbClr val="FFFFFF"/>
                </a:solidFill>
                <a:latin typeface="Arial Unicode MS"/>
                <a:cs typeface="Arial Unicode MS"/>
              </a:rPr>
              <a:t>   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This</a:t>
            </a:r>
            <a:r>
              <a:rPr sz="1200" spc="-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FFFFFF"/>
                </a:solidFill>
                <a:latin typeface="Arial"/>
                <a:cs typeface="Arial"/>
              </a:rPr>
              <a:t>person</a:t>
            </a:r>
            <a:r>
              <a:rPr sz="1200" spc="-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is</a:t>
            </a:r>
            <a:r>
              <a:rPr sz="1200" spc="-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making</a:t>
            </a:r>
            <a:r>
              <a:rPr sz="1200" spc="-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FFFFFF"/>
                </a:solidFill>
                <a:latin typeface="Arial"/>
                <a:cs typeface="Arial"/>
              </a:rPr>
              <a:t>sure</a:t>
            </a:r>
            <a:r>
              <a:rPr sz="1200" spc="-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their</a:t>
            </a:r>
            <a:r>
              <a:rPr sz="1200" spc="-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goal</a:t>
            </a:r>
            <a:r>
              <a:rPr sz="1200" spc="-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is</a:t>
            </a:r>
            <a:r>
              <a:rPr sz="1200" spc="-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spc="-20" dirty="0">
                <a:solidFill>
                  <a:srgbClr val="FFFFFF"/>
                </a:solidFill>
                <a:latin typeface="Arial"/>
                <a:cs typeface="Arial"/>
              </a:rPr>
              <a:t>achievable</a:t>
            </a:r>
            <a:r>
              <a:rPr sz="1200" spc="-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within</a:t>
            </a:r>
            <a:r>
              <a:rPr sz="1200" spc="-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the</a:t>
            </a:r>
            <a:r>
              <a:rPr sz="1200" spc="-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amount</a:t>
            </a:r>
            <a:r>
              <a:rPr sz="1200" spc="-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of</a:t>
            </a:r>
            <a:r>
              <a:rPr sz="1200" spc="-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time</a:t>
            </a:r>
            <a:r>
              <a:rPr sz="1200" spc="-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FFFFFF"/>
                </a:solidFill>
                <a:latin typeface="Arial"/>
                <a:cs typeface="Arial"/>
              </a:rPr>
              <a:t>they</a:t>
            </a:r>
            <a:r>
              <a:rPr sz="1200" spc="-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spc="-25" dirty="0">
                <a:solidFill>
                  <a:srgbClr val="FFFFFF"/>
                </a:solidFill>
                <a:latin typeface="Arial"/>
                <a:cs typeface="Arial"/>
              </a:rPr>
              <a:t>have</a:t>
            </a:r>
            <a:r>
              <a:rPr sz="1200" spc="-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FFFFFF"/>
                </a:solidFill>
                <a:latin typeface="Arial"/>
                <a:cs typeface="Arial"/>
              </a:rPr>
              <a:t>given</a:t>
            </a:r>
            <a:r>
              <a:rPr sz="1200" spc="-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FFFFFF"/>
                </a:solidFill>
                <a:latin typeface="Arial"/>
                <a:cs typeface="Arial"/>
              </a:rPr>
              <a:t>themselves</a:t>
            </a:r>
            <a:r>
              <a:rPr sz="1200" spc="-25" dirty="0">
                <a:solidFill>
                  <a:srgbClr val="FFFFFF"/>
                </a:solidFill>
                <a:latin typeface="Arial"/>
                <a:cs typeface="Arial"/>
              </a:rPr>
              <a:t> to </a:t>
            </a:r>
            <a:r>
              <a:rPr sz="1200" spc="-20" dirty="0">
                <a:solidFill>
                  <a:srgbClr val="FFFFFF"/>
                </a:solidFill>
                <a:latin typeface="Arial"/>
                <a:cs typeface="Arial"/>
              </a:rPr>
              <a:t>achieve 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it.</a:t>
            </a:r>
            <a:r>
              <a:rPr sz="12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spc="-25" dirty="0">
                <a:solidFill>
                  <a:srgbClr val="FFFFFF"/>
                </a:solidFill>
                <a:latin typeface="Arial"/>
                <a:cs typeface="Arial"/>
              </a:rPr>
              <a:t>For</a:t>
            </a:r>
            <a:r>
              <a:rPr sz="12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spc="-25" dirty="0">
                <a:solidFill>
                  <a:srgbClr val="FFFFFF"/>
                </a:solidFill>
                <a:latin typeface="Arial"/>
                <a:cs typeface="Arial"/>
              </a:rPr>
              <a:t>example,</a:t>
            </a:r>
            <a:r>
              <a:rPr sz="12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if</a:t>
            </a:r>
            <a:r>
              <a:rPr sz="12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the</a:t>
            </a:r>
            <a:r>
              <a:rPr sz="1200" spc="-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FFFFFF"/>
                </a:solidFill>
                <a:latin typeface="Arial"/>
                <a:cs typeface="Arial"/>
              </a:rPr>
              <a:t>person</a:t>
            </a:r>
            <a:r>
              <a:rPr sz="1200" spc="-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wanted</a:t>
            </a:r>
            <a:r>
              <a:rPr sz="1200" spc="-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to</a:t>
            </a:r>
            <a:r>
              <a:rPr sz="12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spc="-20" dirty="0">
                <a:solidFill>
                  <a:srgbClr val="FFFFFF"/>
                </a:solidFill>
                <a:latin typeface="Arial"/>
                <a:cs typeface="Arial"/>
              </a:rPr>
              <a:t>decrease</a:t>
            </a:r>
            <a:r>
              <a:rPr sz="12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their</a:t>
            </a:r>
            <a:r>
              <a:rPr sz="12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time</a:t>
            </a:r>
            <a:r>
              <a:rPr sz="1200" spc="-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from</a:t>
            </a:r>
            <a:r>
              <a:rPr sz="12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9</a:t>
            </a:r>
            <a:r>
              <a:rPr sz="12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minutes</a:t>
            </a:r>
            <a:r>
              <a:rPr sz="1200" spc="-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to</a:t>
            </a:r>
            <a:r>
              <a:rPr sz="12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5</a:t>
            </a:r>
            <a:r>
              <a:rPr sz="1200" spc="-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minutes</a:t>
            </a:r>
            <a:r>
              <a:rPr sz="1200" spc="-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in</a:t>
            </a:r>
            <a:r>
              <a:rPr sz="1200" spc="-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2</a:t>
            </a:r>
            <a:r>
              <a:rPr sz="12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FFFFFF"/>
                </a:solidFill>
                <a:latin typeface="Arial"/>
                <a:cs typeface="Arial"/>
              </a:rPr>
              <a:t>month, 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that</a:t>
            </a:r>
            <a:r>
              <a:rPr sz="1200" spc="-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is</a:t>
            </a:r>
            <a:r>
              <a:rPr sz="1200" spc="-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likely</a:t>
            </a:r>
            <a:r>
              <a:rPr sz="1200" spc="-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i="1" dirty="0">
                <a:solidFill>
                  <a:srgbClr val="FFFFFF"/>
                </a:solidFill>
                <a:latin typeface="Arial"/>
                <a:cs typeface="Arial"/>
              </a:rPr>
              <a:t>not</a:t>
            </a:r>
            <a:r>
              <a:rPr sz="1200" i="1" spc="-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FFFFFF"/>
                </a:solidFill>
                <a:latin typeface="Arial"/>
                <a:cs typeface="Arial"/>
              </a:rPr>
              <a:t>realistic.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ts val="1655"/>
              </a:lnSpc>
              <a:tabLst>
                <a:tab pos="431165" algn="l"/>
              </a:tabLst>
            </a:pPr>
            <a:r>
              <a:rPr sz="1500" spc="335" dirty="0">
                <a:solidFill>
                  <a:srgbClr val="FFFFFF"/>
                </a:solidFill>
                <a:latin typeface="Arial Unicode MS"/>
                <a:cs typeface="Arial Unicode MS"/>
              </a:rPr>
              <a:t>❏</a:t>
            </a:r>
            <a:r>
              <a:rPr sz="1500" dirty="0">
                <a:solidFill>
                  <a:srgbClr val="FFFFFF"/>
                </a:solidFill>
                <a:latin typeface="Arial Unicode MS"/>
                <a:cs typeface="Arial Unicode MS"/>
              </a:rPr>
              <a:t>	</a:t>
            </a:r>
            <a:r>
              <a:rPr sz="1500" b="1" spc="-45" dirty="0">
                <a:solidFill>
                  <a:srgbClr val="FFFFFF"/>
                </a:solidFill>
                <a:latin typeface="Arial"/>
                <a:cs typeface="Arial"/>
              </a:rPr>
              <a:t>Relevant:</a:t>
            </a:r>
            <a:r>
              <a:rPr sz="1500" b="1" spc="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500" spc="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rgbClr val="FFFFFF"/>
                </a:solidFill>
                <a:latin typeface="Arial"/>
                <a:cs typeface="Arial"/>
              </a:rPr>
              <a:t>will</a:t>
            </a:r>
            <a:r>
              <a:rPr sz="1500" spc="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rgbClr val="FFFFFF"/>
                </a:solidFill>
                <a:latin typeface="Arial"/>
                <a:cs typeface="Arial"/>
              </a:rPr>
              <a:t>raise</a:t>
            </a:r>
            <a:r>
              <a:rPr sz="1500" spc="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rgbClr val="FFFFFF"/>
                </a:solidFill>
                <a:latin typeface="Arial"/>
                <a:cs typeface="Arial"/>
              </a:rPr>
              <a:t>my</a:t>
            </a:r>
            <a:r>
              <a:rPr sz="1500" spc="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rgbClr val="FFFFFF"/>
                </a:solidFill>
                <a:latin typeface="Arial"/>
                <a:cs typeface="Arial"/>
              </a:rPr>
              <a:t>Statistics</a:t>
            </a:r>
            <a:r>
              <a:rPr sz="1500" spc="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rgbClr val="FFFFFF"/>
                </a:solidFill>
                <a:latin typeface="Arial"/>
                <a:cs typeface="Arial"/>
              </a:rPr>
              <a:t>grade</a:t>
            </a:r>
            <a:r>
              <a:rPr sz="1500" spc="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rgbClr val="FFFFFF"/>
                </a:solidFill>
                <a:latin typeface="Arial"/>
                <a:cs typeface="Arial"/>
              </a:rPr>
              <a:t>this</a:t>
            </a:r>
            <a:r>
              <a:rPr sz="1500" spc="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rgbClr val="FFFFFF"/>
                </a:solidFill>
                <a:latin typeface="Arial"/>
                <a:cs typeface="Arial"/>
              </a:rPr>
              <a:t>semester</a:t>
            </a:r>
            <a:r>
              <a:rPr sz="1500" spc="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rgbClr val="FFFFFF"/>
                </a:solidFill>
                <a:latin typeface="Arial"/>
                <a:cs typeface="Arial"/>
              </a:rPr>
              <a:t>because</a:t>
            </a:r>
            <a:r>
              <a:rPr sz="1500" spc="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500" spc="70" dirty="0">
                <a:solidFill>
                  <a:srgbClr val="FFFFFF"/>
                </a:solidFill>
                <a:latin typeface="Arial"/>
                <a:cs typeface="Arial"/>
              </a:rPr>
              <a:t>if</a:t>
            </a:r>
            <a:r>
              <a:rPr sz="1500" spc="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rgbClr val="FFFFFF"/>
                </a:solidFill>
                <a:latin typeface="Arial"/>
                <a:cs typeface="Arial"/>
              </a:rPr>
              <a:t>not,</a:t>
            </a:r>
            <a:r>
              <a:rPr sz="1500" spc="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500" spc="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rgbClr val="FFFFFF"/>
                </a:solidFill>
                <a:latin typeface="Arial"/>
                <a:cs typeface="Arial"/>
              </a:rPr>
              <a:t>will</a:t>
            </a:r>
            <a:r>
              <a:rPr sz="1500" spc="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rgbClr val="FFFFFF"/>
                </a:solidFill>
                <a:latin typeface="Arial"/>
                <a:cs typeface="Arial"/>
              </a:rPr>
              <a:t>fail</a:t>
            </a:r>
            <a:r>
              <a:rPr sz="1500" spc="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rgbClr val="FFFFFF"/>
                </a:solidFill>
                <a:latin typeface="Arial"/>
                <a:cs typeface="Arial"/>
              </a:rPr>
              <a:t>the</a:t>
            </a:r>
            <a:r>
              <a:rPr sz="1500" spc="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500" spc="-10" dirty="0">
                <a:solidFill>
                  <a:srgbClr val="FFFFFF"/>
                </a:solidFill>
                <a:latin typeface="Arial"/>
                <a:cs typeface="Arial"/>
              </a:rPr>
              <a:t>class”</a:t>
            </a:r>
            <a:endParaRPr sz="1500">
              <a:latin typeface="Arial"/>
              <a:cs typeface="Arial"/>
            </a:endParaRPr>
          </a:p>
          <a:p>
            <a:pPr marL="889000" marR="40640" indent="-381000" algn="just">
              <a:lnSpc>
                <a:spcPts val="1360"/>
              </a:lnSpc>
              <a:spcBef>
                <a:spcPts val="80"/>
              </a:spcBef>
            </a:pPr>
            <a:r>
              <a:rPr sz="1200" spc="270" dirty="0">
                <a:solidFill>
                  <a:srgbClr val="FFFFFF"/>
                </a:solidFill>
                <a:latin typeface="Arial Unicode MS"/>
                <a:cs typeface="Arial Unicode MS"/>
              </a:rPr>
              <a:t>❏</a:t>
            </a:r>
            <a:r>
              <a:rPr sz="1200" spc="305" dirty="0">
                <a:solidFill>
                  <a:srgbClr val="FFFFFF"/>
                </a:solidFill>
                <a:latin typeface="Arial Unicode MS"/>
                <a:cs typeface="Arial Unicode MS"/>
              </a:rPr>
              <a:t>   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This</a:t>
            </a:r>
            <a:r>
              <a:rPr sz="12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FFFFFF"/>
                </a:solidFill>
                <a:latin typeface="Arial"/>
                <a:cs typeface="Arial"/>
              </a:rPr>
              <a:t>person</a:t>
            </a:r>
            <a:r>
              <a:rPr sz="1200" spc="-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is</a:t>
            </a:r>
            <a:r>
              <a:rPr sz="1200" spc="-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choosing</a:t>
            </a:r>
            <a:r>
              <a:rPr sz="1200" spc="-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to</a:t>
            </a:r>
            <a:r>
              <a:rPr sz="1200" spc="-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make</a:t>
            </a:r>
            <a:r>
              <a:rPr sz="1200" spc="-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200" spc="-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goal</a:t>
            </a:r>
            <a:r>
              <a:rPr sz="1200" spc="-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for</a:t>
            </a:r>
            <a:r>
              <a:rPr sz="1200" spc="-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something</a:t>
            </a:r>
            <a:r>
              <a:rPr sz="1200" spc="-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that</a:t>
            </a:r>
            <a:r>
              <a:rPr sz="1200" spc="-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is</a:t>
            </a:r>
            <a:r>
              <a:rPr sz="1200" spc="-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spc="-20" dirty="0">
                <a:solidFill>
                  <a:srgbClr val="FFFFFF"/>
                </a:solidFill>
                <a:latin typeface="Arial"/>
                <a:cs typeface="Arial"/>
              </a:rPr>
              <a:t>relevant</a:t>
            </a:r>
            <a:r>
              <a:rPr sz="1200" spc="-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to</a:t>
            </a:r>
            <a:r>
              <a:rPr sz="1200" spc="-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their</a:t>
            </a:r>
            <a:r>
              <a:rPr sz="1200" spc="-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academic</a:t>
            </a:r>
            <a:r>
              <a:rPr sz="1200" spc="-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success.</a:t>
            </a:r>
            <a:r>
              <a:rPr sz="1200" spc="-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If</a:t>
            </a:r>
            <a:r>
              <a:rPr sz="1200" spc="-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FFFFFF"/>
                </a:solidFill>
                <a:latin typeface="Arial"/>
                <a:cs typeface="Arial"/>
              </a:rPr>
              <a:t>they</a:t>
            </a:r>
            <a:r>
              <a:rPr sz="1200" spc="-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spc="-25" dirty="0">
                <a:solidFill>
                  <a:srgbClr val="FFFFFF"/>
                </a:solidFill>
                <a:latin typeface="Arial"/>
                <a:cs typeface="Arial"/>
              </a:rPr>
              <a:t>did 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not</a:t>
            </a:r>
            <a:r>
              <a:rPr sz="1200" spc="-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focus</a:t>
            </a:r>
            <a:r>
              <a:rPr sz="1200" spc="-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their</a:t>
            </a:r>
            <a:r>
              <a:rPr sz="12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goal</a:t>
            </a:r>
            <a:r>
              <a:rPr sz="1200" spc="-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on</a:t>
            </a:r>
            <a:r>
              <a:rPr sz="1200" spc="-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200" spc="-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class</a:t>
            </a:r>
            <a:r>
              <a:rPr sz="1200" spc="-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FFFFFF"/>
                </a:solidFill>
                <a:latin typeface="Arial"/>
                <a:cs typeface="Arial"/>
              </a:rPr>
              <a:t>they</a:t>
            </a:r>
            <a:r>
              <a:rPr sz="12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spc="-20" dirty="0">
                <a:solidFill>
                  <a:srgbClr val="FFFFFF"/>
                </a:solidFill>
                <a:latin typeface="Arial"/>
                <a:cs typeface="Arial"/>
              </a:rPr>
              <a:t>are</a:t>
            </a:r>
            <a:r>
              <a:rPr sz="1200" spc="-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struggling</a:t>
            </a:r>
            <a:r>
              <a:rPr sz="12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spc="-35" dirty="0">
                <a:solidFill>
                  <a:srgbClr val="FFFFFF"/>
                </a:solidFill>
                <a:latin typeface="Arial"/>
                <a:cs typeface="Arial"/>
              </a:rPr>
              <a:t>in,</a:t>
            </a:r>
            <a:r>
              <a:rPr sz="1200" spc="-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it</a:t>
            </a:r>
            <a:r>
              <a:rPr sz="1200" spc="-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may</a:t>
            </a:r>
            <a:r>
              <a:rPr sz="1200" spc="-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FFFFFF"/>
                </a:solidFill>
                <a:latin typeface="Arial"/>
                <a:cs typeface="Arial"/>
              </a:rPr>
              <a:t>be</a:t>
            </a:r>
            <a:r>
              <a:rPr sz="1200" spc="-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detrimental</a:t>
            </a:r>
            <a:r>
              <a:rPr sz="1200" spc="-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for</a:t>
            </a:r>
            <a:r>
              <a:rPr sz="1200" spc="-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their</a:t>
            </a:r>
            <a:r>
              <a:rPr sz="12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FFFFFF"/>
                </a:solidFill>
                <a:latin typeface="Arial"/>
                <a:cs typeface="Arial"/>
              </a:rPr>
              <a:t>success.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ts val="1660"/>
              </a:lnSpc>
              <a:tabLst>
                <a:tab pos="431165" algn="l"/>
              </a:tabLst>
            </a:pPr>
            <a:r>
              <a:rPr sz="1500" spc="335" dirty="0">
                <a:solidFill>
                  <a:srgbClr val="FFFFFF"/>
                </a:solidFill>
                <a:latin typeface="Arial Unicode MS"/>
                <a:cs typeface="Arial Unicode MS"/>
              </a:rPr>
              <a:t>❏</a:t>
            </a:r>
            <a:r>
              <a:rPr sz="1500" dirty="0">
                <a:solidFill>
                  <a:srgbClr val="FFFFFF"/>
                </a:solidFill>
                <a:latin typeface="Arial Unicode MS"/>
                <a:cs typeface="Arial Unicode MS"/>
              </a:rPr>
              <a:t>	</a:t>
            </a:r>
            <a:r>
              <a:rPr sz="1500" b="1" dirty="0">
                <a:solidFill>
                  <a:srgbClr val="FFFFFF"/>
                </a:solidFill>
                <a:latin typeface="Arial"/>
                <a:cs typeface="Arial"/>
              </a:rPr>
              <a:t>Time</a:t>
            </a:r>
            <a:r>
              <a:rPr sz="1500" b="1" spc="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500" b="1" spc="-80" dirty="0">
                <a:solidFill>
                  <a:srgbClr val="FFFFFF"/>
                </a:solidFill>
                <a:latin typeface="Arial"/>
                <a:cs typeface="Arial"/>
              </a:rPr>
              <a:t>Bound:</a:t>
            </a:r>
            <a:r>
              <a:rPr sz="1500" b="1" spc="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rgbClr val="FFFFFF"/>
                </a:solidFill>
                <a:latin typeface="Arial"/>
                <a:cs typeface="Arial"/>
              </a:rPr>
              <a:t>“I</a:t>
            </a:r>
            <a:r>
              <a:rPr sz="1500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rgbClr val="FFFFFF"/>
                </a:solidFill>
                <a:latin typeface="Arial"/>
                <a:cs typeface="Arial"/>
              </a:rPr>
              <a:t>will</a:t>
            </a:r>
            <a:r>
              <a:rPr sz="1500" spc="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rgbClr val="FFFFFF"/>
                </a:solidFill>
                <a:latin typeface="Arial"/>
                <a:cs typeface="Arial"/>
              </a:rPr>
              <a:t>study</a:t>
            </a:r>
            <a:r>
              <a:rPr sz="1500" spc="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rgbClr val="FFFFFF"/>
                </a:solidFill>
                <a:latin typeface="Arial"/>
                <a:cs typeface="Arial"/>
              </a:rPr>
              <a:t>for</a:t>
            </a:r>
            <a:r>
              <a:rPr sz="1500" spc="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rgbClr val="FFFFFF"/>
                </a:solidFill>
                <a:latin typeface="Arial"/>
                <a:cs typeface="Arial"/>
              </a:rPr>
              <a:t>2</a:t>
            </a:r>
            <a:r>
              <a:rPr sz="1500" spc="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rgbClr val="FFFFFF"/>
                </a:solidFill>
                <a:latin typeface="Arial"/>
                <a:cs typeface="Arial"/>
              </a:rPr>
              <a:t>hours</a:t>
            </a:r>
            <a:r>
              <a:rPr sz="1500" spc="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500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rgbClr val="FFFFFF"/>
                </a:solidFill>
                <a:latin typeface="Arial"/>
                <a:cs typeface="Arial"/>
              </a:rPr>
              <a:t>night</a:t>
            </a:r>
            <a:r>
              <a:rPr sz="1500" spc="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rgbClr val="FFFFFF"/>
                </a:solidFill>
                <a:latin typeface="Arial"/>
                <a:cs typeface="Arial"/>
              </a:rPr>
              <a:t>for</a:t>
            </a:r>
            <a:r>
              <a:rPr sz="1500" spc="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rgbClr val="FFFFFF"/>
                </a:solidFill>
                <a:latin typeface="Arial"/>
                <a:cs typeface="Arial"/>
              </a:rPr>
              <a:t>the</a:t>
            </a:r>
            <a:r>
              <a:rPr sz="1500" spc="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rgbClr val="FFFFFF"/>
                </a:solidFill>
                <a:latin typeface="Arial"/>
                <a:cs typeface="Arial"/>
              </a:rPr>
              <a:t>next</a:t>
            </a:r>
            <a:r>
              <a:rPr sz="1500" spc="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500" b="1" spc="-25" dirty="0">
                <a:solidFill>
                  <a:srgbClr val="FFFFFF"/>
                </a:solidFill>
                <a:latin typeface="Arial"/>
                <a:cs typeface="Arial"/>
              </a:rPr>
              <a:t>week</a:t>
            </a:r>
            <a:r>
              <a:rPr sz="1500" b="1" spc="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500" spc="50" dirty="0">
                <a:solidFill>
                  <a:srgbClr val="FFFFFF"/>
                </a:solidFill>
                <a:latin typeface="Arial"/>
                <a:cs typeface="Arial"/>
              </a:rPr>
              <a:t>to</a:t>
            </a:r>
            <a:r>
              <a:rPr sz="1500" spc="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rgbClr val="FFFFFF"/>
                </a:solidFill>
                <a:latin typeface="Arial"/>
                <a:cs typeface="Arial"/>
              </a:rPr>
              <a:t>prepare</a:t>
            </a:r>
            <a:r>
              <a:rPr sz="1500" spc="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rgbClr val="FFFFFF"/>
                </a:solidFill>
                <a:latin typeface="Arial"/>
                <a:cs typeface="Arial"/>
              </a:rPr>
              <a:t>for</a:t>
            </a:r>
            <a:r>
              <a:rPr sz="1500" spc="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rgbClr val="FFFFFF"/>
                </a:solidFill>
                <a:latin typeface="Arial"/>
                <a:cs typeface="Arial"/>
              </a:rPr>
              <a:t>my</a:t>
            </a:r>
            <a:r>
              <a:rPr sz="1500" spc="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500" spc="-10" dirty="0">
                <a:solidFill>
                  <a:srgbClr val="FFFFFF"/>
                </a:solidFill>
                <a:latin typeface="Arial"/>
                <a:cs typeface="Arial"/>
              </a:rPr>
              <a:t>exam.”</a:t>
            </a:r>
            <a:endParaRPr sz="1500">
              <a:latin typeface="Arial"/>
              <a:cs typeface="Arial"/>
            </a:endParaRPr>
          </a:p>
          <a:p>
            <a:pPr marL="508000">
              <a:lnSpc>
                <a:spcPts val="1405"/>
              </a:lnSpc>
              <a:tabLst>
                <a:tab pos="888365" algn="l"/>
              </a:tabLst>
            </a:pPr>
            <a:r>
              <a:rPr sz="1200" spc="220" dirty="0">
                <a:solidFill>
                  <a:srgbClr val="FFFFFF"/>
                </a:solidFill>
                <a:latin typeface="Arial Unicode MS"/>
                <a:cs typeface="Arial Unicode MS"/>
              </a:rPr>
              <a:t>❏</a:t>
            </a:r>
            <a:r>
              <a:rPr sz="1200" dirty="0">
                <a:solidFill>
                  <a:srgbClr val="FFFFFF"/>
                </a:solidFill>
                <a:latin typeface="Arial Unicode MS"/>
                <a:cs typeface="Arial Unicode MS"/>
              </a:rPr>
              <a:t>	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This</a:t>
            </a:r>
            <a:r>
              <a:rPr sz="1200" spc="-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FFFFFF"/>
                </a:solidFill>
                <a:latin typeface="Arial"/>
                <a:cs typeface="Arial"/>
              </a:rPr>
              <a:t>person</a:t>
            </a:r>
            <a:r>
              <a:rPr sz="1200" spc="-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has</a:t>
            </a:r>
            <a:r>
              <a:rPr sz="1200" spc="-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FFFFFF"/>
                </a:solidFill>
                <a:latin typeface="Arial"/>
                <a:cs typeface="Arial"/>
              </a:rPr>
              <a:t>given</a:t>
            </a:r>
            <a:r>
              <a:rPr sz="1200" spc="-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FFFFFF"/>
                </a:solidFill>
                <a:latin typeface="Arial"/>
                <a:cs typeface="Arial"/>
              </a:rPr>
              <a:t>themselves</a:t>
            </a:r>
            <a:r>
              <a:rPr sz="1200" spc="-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200" spc="-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timeline</a:t>
            </a:r>
            <a:r>
              <a:rPr sz="1200" spc="-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to</a:t>
            </a:r>
            <a:r>
              <a:rPr sz="1200" spc="-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spc="-20" dirty="0">
                <a:solidFill>
                  <a:srgbClr val="FFFFFF"/>
                </a:solidFill>
                <a:latin typeface="Arial"/>
                <a:cs typeface="Arial"/>
              </a:rPr>
              <a:t>achieve</a:t>
            </a:r>
            <a:r>
              <a:rPr sz="1200" spc="-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FFFFFF"/>
                </a:solidFill>
                <a:latin typeface="Arial"/>
                <a:cs typeface="Arial"/>
              </a:rPr>
              <a:t>their</a:t>
            </a:r>
            <a:r>
              <a:rPr sz="1200" spc="-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FFFFFF"/>
                </a:solidFill>
                <a:latin typeface="Arial"/>
                <a:cs typeface="Arial"/>
              </a:rPr>
              <a:t>goal.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61630" rIns="0" bIns="0" rtlCol="0">
            <a:spAutoFit/>
          </a:bodyPr>
          <a:lstStyle/>
          <a:p>
            <a:pPr marL="88900">
              <a:lnSpc>
                <a:spcPct val="100000"/>
              </a:lnSpc>
              <a:spcBef>
                <a:spcPts val="100"/>
              </a:spcBef>
            </a:pPr>
            <a:r>
              <a:rPr spc="150" dirty="0"/>
              <a:t>After</a:t>
            </a:r>
            <a:r>
              <a:rPr dirty="0"/>
              <a:t> </a:t>
            </a:r>
            <a:r>
              <a:rPr spc="195" dirty="0"/>
              <a:t>Creating</a:t>
            </a:r>
            <a:r>
              <a:rPr dirty="0"/>
              <a:t> </a:t>
            </a:r>
            <a:r>
              <a:rPr spc="105" dirty="0"/>
              <a:t>Your</a:t>
            </a:r>
            <a:r>
              <a:rPr dirty="0"/>
              <a:t> </a:t>
            </a:r>
            <a:r>
              <a:rPr spc="85" dirty="0"/>
              <a:t>Goal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7429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85"/>
              </a:spcBef>
              <a:tabLst>
                <a:tab pos="507365" algn="l"/>
              </a:tabLst>
            </a:pPr>
            <a:r>
              <a:rPr spc="445" dirty="0">
                <a:latin typeface="Arial Unicode MS"/>
                <a:cs typeface="Arial Unicode MS"/>
              </a:rPr>
              <a:t>❏</a:t>
            </a:r>
            <a:r>
              <a:rPr dirty="0">
                <a:latin typeface="Arial Unicode MS"/>
                <a:cs typeface="Arial Unicode MS"/>
              </a:rPr>
              <a:t>	</a:t>
            </a:r>
            <a:r>
              <a:rPr dirty="0"/>
              <a:t>After</a:t>
            </a:r>
            <a:r>
              <a:rPr spc="-10" dirty="0"/>
              <a:t> </a:t>
            </a:r>
            <a:r>
              <a:rPr dirty="0"/>
              <a:t>creating your</a:t>
            </a:r>
            <a:r>
              <a:rPr spc="-5" dirty="0"/>
              <a:t> </a:t>
            </a:r>
            <a:r>
              <a:rPr spc="-105" dirty="0"/>
              <a:t>SMART</a:t>
            </a:r>
            <a:r>
              <a:rPr spc="-50" dirty="0"/>
              <a:t> </a:t>
            </a:r>
            <a:r>
              <a:rPr spc="-25" dirty="0"/>
              <a:t>goal,</a:t>
            </a:r>
            <a:r>
              <a:rPr spc="-5" dirty="0"/>
              <a:t> </a:t>
            </a:r>
            <a:r>
              <a:rPr spc="65" dirty="0"/>
              <a:t>it</a:t>
            </a:r>
            <a:r>
              <a:rPr spc="-5" dirty="0"/>
              <a:t> </a:t>
            </a:r>
            <a:r>
              <a:rPr dirty="0"/>
              <a:t>is</a:t>
            </a:r>
            <a:r>
              <a:rPr spc="-5" dirty="0"/>
              <a:t> </a:t>
            </a:r>
            <a:r>
              <a:rPr dirty="0"/>
              <a:t>important</a:t>
            </a:r>
            <a:r>
              <a:rPr spc="-5" dirty="0"/>
              <a:t> </a:t>
            </a:r>
            <a:r>
              <a:rPr spc="25" dirty="0"/>
              <a:t>to</a:t>
            </a:r>
          </a:p>
          <a:p>
            <a:pPr marL="520700">
              <a:lnSpc>
                <a:spcPct val="100000"/>
              </a:lnSpc>
              <a:spcBef>
                <a:spcPts val="395"/>
              </a:spcBef>
              <a:tabLst>
                <a:tab pos="964565" algn="l"/>
              </a:tabLst>
            </a:pPr>
            <a:r>
              <a:rPr sz="1700" spc="340" dirty="0">
                <a:latin typeface="Arial Unicode MS"/>
                <a:cs typeface="Arial Unicode MS"/>
              </a:rPr>
              <a:t>❏</a:t>
            </a:r>
            <a:r>
              <a:rPr sz="1700" dirty="0">
                <a:latin typeface="Arial Unicode MS"/>
                <a:cs typeface="Arial Unicode MS"/>
              </a:rPr>
              <a:t>	</a:t>
            </a:r>
            <a:r>
              <a:rPr sz="1700" dirty="0"/>
              <a:t>Implement</a:t>
            </a:r>
            <a:r>
              <a:rPr sz="1700" spc="-55" dirty="0"/>
              <a:t> </a:t>
            </a:r>
            <a:r>
              <a:rPr sz="1700" dirty="0"/>
              <a:t>the</a:t>
            </a:r>
            <a:r>
              <a:rPr sz="1700" spc="-55" dirty="0"/>
              <a:t> </a:t>
            </a:r>
            <a:r>
              <a:rPr sz="1700" dirty="0"/>
              <a:t>goal</a:t>
            </a:r>
            <a:r>
              <a:rPr sz="1700" spc="-55" dirty="0"/>
              <a:t> </a:t>
            </a:r>
            <a:r>
              <a:rPr sz="1700" spc="-10" dirty="0"/>
              <a:t>you</a:t>
            </a:r>
            <a:r>
              <a:rPr sz="1700" spc="-55" dirty="0"/>
              <a:t> </a:t>
            </a:r>
            <a:r>
              <a:rPr sz="1700" spc="-45" dirty="0"/>
              <a:t>have</a:t>
            </a:r>
            <a:r>
              <a:rPr sz="1700" spc="-55" dirty="0"/>
              <a:t> </a:t>
            </a:r>
            <a:r>
              <a:rPr sz="1700" spc="-10" dirty="0"/>
              <a:t>created</a:t>
            </a:r>
            <a:endParaRPr sz="1700">
              <a:latin typeface="Arial Unicode MS"/>
              <a:cs typeface="Arial Unicode MS"/>
            </a:endParaRPr>
          </a:p>
          <a:p>
            <a:pPr marL="520700">
              <a:lnSpc>
                <a:spcPct val="100000"/>
              </a:lnSpc>
              <a:spcBef>
                <a:spcPts val="305"/>
              </a:spcBef>
              <a:tabLst>
                <a:tab pos="964565" algn="l"/>
              </a:tabLst>
            </a:pPr>
            <a:r>
              <a:rPr sz="1700" spc="340" dirty="0">
                <a:latin typeface="Arial Unicode MS"/>
                <a:cs typeface="Arial Unicode MS"/>
              </a:rPr>
              <a:t>❏</a:t>
            </a:r>
            <a:r>
              <a:rPr sz="1700" dirty="0">
                <a:latin typeface="Arial Unicode MS"/>
                <a:cs typeface="Arial Unicode MS"/>
              </a:rPr>
              <a:t>	</a:t>
            </a:r>
            <a:r>
              <a:rPr sz="1700" spc="-10" dirty="0"/>
              <a:t>Find</a:t>
            </a:r>
            <a:r>
              <a:rPr sz="1700" spc="-70" dirty="0"/>
              <a:t> </a:t>
            </a:r>
            <a:r>
              <a:rPr sz="1700" dirty="0"/>
              <a:t>a</a:t>
            </a:r>
            <a:r>
              <a:rPr sz="1700" spc="-65" dirty="0"/>
              <a:t> </a:t>
            </a:r>
            <a:r>
              <a:rPr sz="1700" dirty="0"/>
              <a:t>way</a:t>
            </a:r>
            <a:r>
              <a:rPr sz="1700" spc="-70" dirty="0"/>
              <a:t> </a:t>
            </a:r>
            <a:r>
              <a:rPr sz="1700" dirty="0"/>
              <a:t>to</a:t>
            </a:r>
            <a:r>
              <a:rPr sz="1700" spc="-65" dirty="0"/>
              <a:t> </a:t>
            </a:r>
            <a:r>
              <a:rPr sz="1700" spc="-25" dirty="0"/>
              <a:t>keep</a:t>
            </a:r>
            <a:r>
              <a:rPr sz="1700" spc="-70" dirty="0"/>
              <a:t> </a:t>
            </a:r>
            <a:r>
              <a:rPr sz="1700" dirty="0"/>
              <a:t>yourself</a:t>
            </a:r>
            <a:r>
              <a:rPr sz="1700" spc="-65" dirty="0"/>
              <a:t> </a:t>
            </a:r>
            <a:r>
              <a:rPr sz="1700" spc="-10" dirty="0"/>
              <a:t>accountable</a:t>
            </a:r>
            <a:endParaRPr sz="1700">
              <a:latin typeface="Arial Unicode MS"/>
              <a:cs typeface="Arial Unicode MS"/>
            </a:endParaRPr>
          </a:p>
          <a:p>
            <a:pPr marL="520700">
              <a:lnSpc>
                <a:spcPct val="100000"/>
              </a:lnSpc>
              <a:spcBef>
                <a:spcPts val="305"/>
              </a:spcBef>
              <a:tabLst>
                <a:tab pos="964565" algn="l"/>
              </a:tabLst>
            </a:pPr>
            <a:r>
              <a:rPr sz="1700" spc="340" dirty="0">
                <a:latin typeface="Arial Unicode MS"/>
                <a:cs typeface="Arial Unicode MS"/>
              </a:rPr>
              <a:t>❏</a:t>
            </a:r>
            <a:r>
              <a:rPr sz="1700" dirty="0">
                <a:latin typeface="Arial Unicode MS"/>
                <a:cs typeface="Arial Unicode MS"/>
              </a:rPr>
              <a:t>	</a:t>
            </a:r>
            <a:r>
              <a:rPr sz="1700" spc="-20" dirty="0"/>
              <a:t>Track</a:t>
            </a:r>
            <a:r>
              <a:rPr sz="1700" spc="-90" dirty="0"/>
              <a:t> </a:t>
            </a:r>
            <a:r>
              <a:rPr sz="1700" spc="-10" dirty="0"/>
              <a:t>your</a:t>
            </a:r>
            <a:r>
              <a:rPr sz="1700" spc="-90" dirty="0"/>
              <a:t> </a:t>
            </a:r>
            <a:r>
              <a:rPr sz="1700" spc="-10" dirty="0"/>
              <a:t>success</a:t>
            </a:r>
            <a:endParaRPr sz="1700">
              <a:latin typeface="Arial Unicode MS"/>
              <a:cs typeface="Arial Unicode MS"/>
            </a:endParaRPr>
          </a:p>
          <a:p>
            <a:pPr marL="1422400" marR="5080" indent="-444500">
              <a:lnSpc>
                <a:spcPct val="114999"/>
              </a:lnSpc>
              <a:tabLst>
                <a:tab pos="1421765" algn="l"/>
              </a:tabLst>
            </a:pPr>
            <a:r>
              <a:rPr sz="1700" spc="340" dirty="0">
                <a:latin typeface="Arial Unicode MS"/>
                <a:cs typeface="Arial Unicode MS"/>
              </a:rPr>
              <a:t>❏</a:t>
            </a:r>
            <a:r>
              <a:rPr sz="1700" dirty="0">
                <a:latin typeface="Arial Unicode MS"/>
                <a:cs typeface="Arial Unicode MS"/>
              </a:rPr>
              <a:t>	</a:t>
            </a:r>
            <a:r>
              <a:rPr sz="1700" spc="-20" dirty="0"/>
              <a:t>Are</a:t>
            </a:r>
            <a:r>
              <a:rPr sz="1700" spc="-45" dirty="0"/>
              <a:t> </a:t>
            </a:r>
            <a:r>
              <a:rPr sz="1700" spc="-10" dirty="0"/>
              <a:t>you</a:t>
            </a:r>
            <a:r>
              <a:rPr sz="1700" spc="-40" dirty="0"/>
              <a:t> </a:t>
            </a:r>
            <a:r>
              <a:rPr sz="1700" dirty="0"/>
              <a:t>on</a:t>
            </a:r>
            <a:r>
              <a:rPr sz="1700" spc="-40" dirty="0"/>
              <a:t> </a:t>
            </a:r>
            <a:r>
              <a:rPr sz="1700" dirty="0"/>
              <a:t>track</a:t>
            </a:r>
            <a:r>
              <a:rPr sz="1700" spc="-40" dirty="0"/>
              <a:t> </a:t>
            </a:r>
            <a:r>
              <a:rPr sz="1700" dirty="0"/>
              <a:t>with</a:t>
            </a:r>
            <a:r>
              <a:rPr sz="1700" spc="-45" dirty="0"/>
              <a:t> </a:t>
            </a:r>
            <a:r>
              <a:rPr sz="1700" dirty="0"/>
              <a:t>the</a:t>
            </a:r>
            <a:r>
              <a:rPr sz="1700" spc="-40" dirty="0"/>
              <a:t> </a:t>
            </a:r>
            <a:r>
              <a:rPr sz="1700" dirty="0"/>
              <a:t>timeline</a:t>
            </a:r>
            <a:r>
              <a:rPr sz="1700" spc="-40" dirty="0"/>
              <a:t> </a:t>
            </a:r>
            <a:r>
              <a:rPr sz="1700" spc="-10" dirty="0"/>
              <a:t>you</a:t>
            </a:r>
            <a:r>
              <a:rPr sz="1700" spc="-40" dirty="0"/>
              <a:t> </a:t>
            </a:r>
            <a:r>
              <a:rPr sz="1700" spc="-35" dirty="0"/>
              <a:t>gave</a:t>
            </a:r>
            <a:r>
              <a:rPr sz="1700" spc="-45" dirty="0"/>
              <a:t> </a:t>
            </a:r>
            <a:r>
              <a:rPr sz="1700" dirty="0"/>
              <a:t>yourself</a:t>
            </a:r>
            <a:r>
              <a:rPr sz="1700" spc="-40" dirty="0"/>
              <a:t> </a:t>
            </a:r>
            <a:r>
              <a:rPr sz="1700" dirty="0"/>
              <a:t>to</a:t>
            </a:r>
            <a:r>
              <a:rPr sz="1700" spc="-40" dirty="0"/>
              <a:t> </a:t>
            </a:r>
            <a:r>
              <a:rPr sz="1700" spc="-25" dirty="0"/>
              <a:t>achieve</a:t>
            </a:r>
            <a:r>
              <a:rPr sz="1700" spc="-40" dirty="0"/>
              <a:t> </a:t>
            </a:r>
            <a:r>
              <a:rPr sz="1700" spc="-25" dirty="0"/>
              <a:t>the </a:t>
            </a:r>
            <a:r>
              <a:rPr sz="1700" spc="-10" dirty="0"/>
              <a:t>goal?</a:t>
            </a:r>
            <a:endParaRPr sz="1700">
              <a:latin typeface="Arial Unicode MS"/>
              <a:cs typeface="Arial Unicode MS"/>
            </a:endParaRPr>
          </a:p>
          <a:p>
            <a:pPr marL="977900">
              <a:lnSpc>
                <a:spcPct val="100000"/>
              </a:lnSpc>
              <a:spcBef>
                <a:spcPts val="305"/>
              </a:spcBef>
              <a:tabLst>
                <a:tab pos="1421765" algn="l"/>
              </a:tabLst>
            </a:pPr>
            <a:r>
              <a:rPr sz="1700" spc="340" dirty="0">
                <a:latin typeface="Arial Unicode MS"/>
                <a:cs typeface="Arial Unicode MS"/>
              </a:rPr>
              <a:t>❏</a:t>
            </a:r>
            <a:r>
              <a:rPr sz="1700" dirty="0">
                <a:latin typeface="Arial Unicode MS"/>
                <a:cs typeface="Arial Unicode MS"/>
              </a:rPr>
              <a:t>	</a:t>
            </a:r>
            <a:r>
              <a:rPr sz="1700" dirty="0"/>
              <a:t>Is</a:t>
            </a:r>
            <a:r>
              <a:rPr sz="1700" spc="-40" dirty="0"/>
              <a:t> </a:t>
            </a:r>
            <a:r>
              <a:rPr sz="1700" dirty="0"/>
              <a:t>the</a:t>
            </a:r>
            <a:r>
              <a:rPr sz="1700" spc="-35" dirty="0"/>
              <a:t> </a:t>
            </a:r>
            <a:r>
              <a:rPr sz="1700" dirty="0"/>
              <a:t>goal</a:t>
            </a:r>
            <a:r>
              <a:rPr sz="1700" spc="-35" dirty="0"/>
              <a:t> </a:t>
            </a:r>
            <a:r>
              <a:rPr sz="1700" dirty="0"/>
              <a:t>still</a:t>
            </a:r>
            <a:r>
              <a:rPr sz="1700" spc="-35" dirty="0"/>
              <a:t> </a:t>
            </a:r>
            <a:r>
              <a:rPr sz="1700" spc="-20" dirty="0"/>
              <a:t>relevant</a:t>
            </a:r>
            <a:r>
              <a:rPr sz="1700" spc="-35" dirty="0"/>
              <a:t> </a:t>
            </a:r>
            <a:r>
              <a:rPr sz="1700" dirty="0"/>
              <a:t>or</a:t>
            </a:r>
            <a:r>
              <a:rPr sz="1700" spc="-35" dirty="0"/>
              <a:t> </a:t>
            </a:r>
            <a:r>
              <a:rPr sz="1700" dirty="0"/>
              <a:t>does</a:t>
            </a:r>
            <a:r>
              <a:rPr sz="1700" spc="-35" dirty="0"/>
              <a:t> </a:t>
            </a:r>
            <a:r>
              <a:rPr sz="1700" spc="50" dirty="0"/>
              <a:t>it</a:t>
            </a:r>
            <a:r>
              <a:rPr sz="1700" spc="-35" dirty="0"/>
              <a:t> </a:t>
            </a:r>
            <a:r>
              <a:rPr sz="1700" spc="-25" dirty="0"/>
              <a:t>need</a:t>
            </a:r>
            <a:r>
              <a:rPr sz="1700" spc="-35" dirty="0"/>
              <a:t> </a:t>
            </a:r>
            <a:r>
              <a:rPr sz="1700" dirty="0"/>
              <a:t>to</a:t>
            </a:r>
            <a:r>
              <a:rPr sz="1700" spc="-40" dirty="0"/>
              <a:t> </a:t>
            </a:r>
            <a:r>
              <a:rPr sz="1700" dirty="0"/>
              <a:t>be</a:t>
            </a:r>
            <a:r>
              <a:rPr sz="1700" spc="-35" dirty="0"/>
              <a:t> </a:t>
            </a:r>
            <a:r>
              <a:rPr sz="1700" spc="-10" dirty="0"/>
              <a:t>altered?</a:t>
            </a:r>
            <a:endParaRPr sz="1700">
              <a:latin typeface="Arial Unicode MS"/>
              <a:cs typeface="Arial Unicode MS"/>
            </a:endParaRPr>
          </a:p>
          <a:p>
            <a:pPr marL="520700">
              <a:lnSpc>
                <a:spcPct val="100000"/>
              </a:lnSpc>
              <a:spcBef>
                <a:spcPts val="309"/>
              </a:spcBef>
              <a:tabLst>
                <a:tab pos="964565" algn="l"/>
              </a:tabLst>
            </a:pPr>
            <a:r>
              <a:rPr sz="1700" spc="340" dirty="0">
                <a:latin typeface="Arial Unicode MS"/>
                <a:cs typeface="Arial Unicode MS"/>
              </a:rPr>
              <a:t>❏</a:t>
            </a:r>
            <a:r>
              <a:rPr sz="1700" dirty="0">
                <a:latin typeface="Arial Unicode MS"/>
                <a:cs typeface="Arial Unicode MS"/>
              </a:rPr>
              <a:t>	</a:t>
            </a:r>
            <a:r>
              <a:rPr sz="1700" dirty="0"/>
              <a:t>Make</a:t>
            </a:r>
            <a:r>
              <a:rPr sz="1700" spc="-15" dirty="0"/>
              <a:t> </a:t>
            </a:r>
            <a:r>
              <a:rPr sz="1700" dirty="0"/>
              <a:t>sure</a:t>
            </a:r>
            <a:r>
              <a:rPr sz="1700" spc="-10" dirty="0"/>
              <a:t> your</a:t>
            </a:r>
            <a:r>
              <a:rPr sz="1700" spc="-15" dirty="0"/>
              <a:t> </a:t>
            </a:r>
            <a:r>
              <a:rPr sz="1700" dirty="0"/>
              <a:t>motivation</a:t>
            </a:r>
            <a:r>
              <a:rPr sz="1700" spc="-10" dirty="0"/>
              <a:t> </a:t>
            </a:r>
            <a:r>
              <a:rPr sz="1700" dirty="0"/>
              <a:t>is</a:t>
            </a:r>
            <a:r>
              <a:rPr sz="1700" spc="-10" dirty="0"/>
              <a:t> </a:t>
            </a:r>
            <a:r>
              <a:rPr sz="1700" dirty="0"/>
              <a:t>still</a:t>
            </a:r>
            <a:r>
              <a:rPr sz="1700" spc="-15" dirty="0"/>
              <a:t> </a:t>
            </a:r>
            <a:r>
              <a:rPr sz="1700" spc="-20" dirty="0"/>
              <a:t>high</a:t>
            </a:r>
            <a:endParaRPr sz="1700">
              <a:latin typeface="Arial Unicode MS"/>
              <a:cs typeface="Arial Unicode MS"/>
            </a:endParaRPr>
          </a:p>
          <a:p>
            <a:pPr marL="520700">
              <a:lnSpc>
                <a:spcPct val="100000"/>
              </a:lnSpc>
              <a:spcBef>
                <a:spcPts val="305"/>
              </a:spcBef>
              <a:tabLst>
                <a:tab pos="964565" algn="l"/>
              </a:tabLst>
            </a:pPr>
            <a:r>
              <a:rPr sz="1700" spc="340" dirty="0">
                <a:latin typeface="Arial Unicode MS"/>
                <a:cs typeface="Arial Unicode MS"/>
              </a:rPr>
              <a:t>❏</a:t>
            </a:r>
            <a:r>
              <a:rPr sz="1700" dirty="0">
                <a:latin typeface="Arial Unicode MS"/>
                <a:cs typeface="Arial Unicode MS"/>
              </a:rPr>
              <a:t>	</a:t>
            </a:r>
            <a:r>
              <a:rPr sz="1700" spc="-35" dirty="0"/>
              <a:t>Reward</a:t>
            </a:r>
            <a:r>
              <a:rPr sz="1700" spc="-40" dirty="0"/>
              <a:t> </a:t>
            </a:r>
            <a:r>
              <a:rPr sz="1700" dirty="0"/>
              <a:t>yourself</a:t>
            </a:r>
            <a:r>
              <a:rPr sz="1700" spc="-35" dirty="0"/>
              <a:t> </a:t>
            </a:r>
            <a:r>
              <a:rPr sz="1700" dirty="0"/>
              <a:t>for</a:t>
            </a:r>
            <a:r>
              <a:rPr sz="1700" spc="-40" dirty="0"/>
              <a:t> </a:t>
            </a:r>
            <a:r>
              <a:rPr sz="1700" spc="-10" dirty="0"/>
              <a:t>your</a:t>
            </a:r>
            <a:r>
              <a:rPr sz="1700" spc="-35" dirty="0"/>
              <a:t> </a:t>
            </a:r>
            <a:r>
              <a:rPr sz="1700" spc="-10" dirty="0"/>
              <a:t>achievements!</a:t>
            </a:r>
            <a:endParaRPr sz="1700">
              <a:latin typeface="Arial Unicode MS"/>
              <a:cs typeface="Arial Unicode M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61630" rIns="0" bIns="0" rtlCol="0" anchor="ctr">
            <a:spAutoFit/>
          </a:bodyPr>
          <a:lstStyle/>
          <a:p>
            <a:pPr marL="88900" algn="ctr">
              <a:lnSpc>
                <a:spcPct val="100000"/>
              </a:lnSpc>
              <a:spcBef>
                <a:spcPts val="100"/>
              </a:spcBef>
            </a:pPr>
            <a:r>
              <a:rPr spc="310" dirty="0"/>
              <a:t>Summary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502285" y="1428750"/>
            <a:ext cx="8139430" cy="1473160"/>
          </a:xfrm>
          <a:prstGeom prst="rect">
            <a:avLst/>
          </a:prstGeom>
        </p:spPr>
        <p:txBody>
          <a:bodyPr vert="horz" wrap="square" lIns="0" tIns="33020" rIns="0" bIns="0" rtlCol="0">
            <a:spAutoFit/>
          </a:bodyPr>
          <a:lstStyle/>
          <a:p>
            <a:pPr marL="469900" marR="62865" indent="-457200">
              <a:lnSpc>
                <a:spcPct val="150000"/>
              </a:lnSpc>
              <a:spcBef>
                <a:spcPts val="260"/>
              </a:spcBef>
              <a:tabLst>
                <a:tab pos="469265" algn="l"/>
              </a:tabLst>
            </a:pPr>
            <a:r>
              <a:rPr sz="1600" dirty="0">
                <a:solidFill>
                  <a:srgbClr val="FFFFFF"/>
                </a:solidFill>
                <a:latin typeface="Georgia Pro" panose="02040502050405020303" pitchFamily="18" charset="0"/>
                <a:cs typeface="Arial Unicode MS"/>
              </a:rPr>
              <a:t>❏	</a:t>
            </a:r>
            <a:r>
              <a:rPr sz="1600" dirty="0">
                <a:solidFill>
                  <a:srgbClr val="FFFFFF"/>
                </a:solidFill>
                <a:latin typeface="Georgia Pro" panose="02040502050405020303" pitchFamily="18" charset="0"/>
                <a:cs typeface="Arial"/>
              </a:rPr>
              <a:t>Goal setting should not be a scary thing, be conﬁdent in yourself and create a goal that works best for you.</a:t>
            </a:r>
            <a:endParaRPr sz="1600" dirty="0">
              <a:latin typeface="Georgia Pro" panose="02040502050405020303" pitchFamily="18" charset="0"/>
              <a:cs typeface="Arial"/>
            </a:endParaRPr>
          </a:p>
          <a:p>
            <a:pPr marL="12700">
              <a:lnSpc>
                <a:spcPct val="150000"/>
              </a:lnSpc>
              <a:tabLst>
                <a:tab pos="469265" algn="l"/>
              </a:tabLst>
            </a:pPr>
            <a:r>
              <a:rPr sz="1600" dirty="0">
                <a:solidFill>
                  <a:srgbClr val="FFFFFF"/>
                </a:solidFill>
                <a:latin typeface="Georgia Pro" panose="02040502050405020303" pitchFamily="18" charset="0"/>
                <a:cs typeface="Arial Unicode MS"/>
              </a:rPr>
              <a:t>❏	</a:t>
            </a:r>
            <a:r>
              <a:rPr sz="1600" dirty="0">
                <a:solidFill>
                  <a:srgbClr val="FFFFFF"/>
                </a:solidFill>
                <a:latin typeface="Georgia Pro" panose="02040502050405020303" pitchFamily="18" charset="0"/>
                <a:cs typeface="Arial"/>
              </a:rPr>
              <a:t>As Success Coaches, we are here to help. Feel free to make an appointment</a:t>
            </a:r>
            <a:r>
              <a:rPr lang="en-US" sz="1600" dirty="0">
                <a:solidFill>
                  <a:srgbClr val="FFFFFF"/>
                </a:solidFill>
                <a:latin typeface="Georgia Pro" panose="02040502050405020303" pitchFamily="18" charset="0"/>
                <a:cs typeface="Arial"/>
              </a:rPr>
              <a:t> with us at any time. We’re happy to help!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2743200" y="3105150"/>
            <a:ext cx="3657600" cy="1124667"/>
          </a:xfrm>
          <a:prstGeom prst="rect">
            <a:avLst/>
          </a:prstGeom>
        </p:spPr>
        <p:txBody>
          <a:bodyPr vert="horz" wrap="square" lIns="0" tIns="1282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10"/>
              </a:spcBef>
            </a:pPr>
            <a:r>
              <a:rPr lang="en-US" sz="160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Georgia Pro" panose="02040502050405020303" pitchFamily="18" charset="0"/>
                <a:cs typeface="Arial"/>
                <a:hlinkClick r:id="rId2"/>
              </a:rPr>
              <a:t>Click here to Schedule an Appointment </a:t>
            </a:r>
            <a:endParaRPr lang="en-US" sz="1600" dirty="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Georgia Pro" panose="02040502050405020303" pitchFamily="18" charset="0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010"/>
              </a:spcBef>
            </a:pPr>
            <a:r>
              <a:rPr lang="en-US" sz="160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Georgia Pro" panose="02040502050405020303" pitchFamily="18" charset="0"/>
                <a:cs typeface="Arial"/>
              </a:rPr>
              <a:t>Email: </a:t>
            </a:r>
            <a:r>
              <a:rPr lang="en-US" sz="160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Georgia Pro" panose="02040502050405020303" pitchFamily="18" charset="0"/>
                <a:cs typeface="Arial"/>
                <a:hlinkClick r:id="rId3"/>
              </a:rPr>
              <a:t>successcoaching@wcupa.edu</a:t>
            </a:r>
            <a:r>
              <a:rPr lang="en-US" sz="160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Georgia Pro" panose="02040502050405020303" pitchFamily="18" charset="0"/>
                <a:cs typeface="Arial"/>
              </a:rPr>
              <a:t> </a:t>
            </a:r>
          </a:p>
          <a:p>
            <a:pPr marL="12700">
              <a:lnSpc>
                <a:spcPct val="100000"/>
              </a:lnSpc>
              <a:spcBef>
                <a:spcPts val="1010"/>
              </a:spcBef>
            </a:pPr>
            <a:r>
              <a:rPr lang="en-US" sz="160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Georgia Pro" panose="02040502050405020303" pitchFamily="18" charset="0"/>
                <a:cs typeface="Arial"/>
              </a:rPr>
              <a:t>Phone:</a:t>
            </a:r>
            <a:r>
              <a:rPr lang="en-US" sz="1600" dirty="0">
                <a:solidFill>
                  <a:srgbClr val="FFFFFF"/>
                </a:solidFill>
                <a:latin typeface="Georgia Pro" panose="02040502050405020303" pitchFamily="18" charset="0"/>
                <a:cs typeface="Arial"/>
              </a:rPr>
              <a:t> 610-436-1067</a:t>
            </a:r>
            <a:endParaRPr sz="1600" dirty="0">
              <a:latin typeface="Georgia Pro" panose="02040502050405020303" pitchFamily="18" charset="0"/>
              <a:cs typeface="Arial"/>
            </a:endParaRPr>
          </a:p>
        </p:txBody>
      </p:sp>
      <p:pic>
        <p:nvPicPr>
          <p:cNvPr id="5" name="Picture 4" descr="A qr code with a white background">
            <a:extLst>
              <a:ext uri="{FF2B5EF4-FFF2-40B4-BE49-F238E27FC236}">
                <a16:creationId xmlns:a16="http://schemas.microsoft.com/office/drawing/2014/main" id="{C249BB39-AEA2-D0AE-9075-45C014E26B0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9400" y="2724150"/>
            <a:ext cx="2241590" cy="224159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</TotalTime>
  <Words>846</Words>
  <Application>Microsoft Macintosh PowerPoint</Application>
  <PresentationFormat>On-screen Show (16:9)</PresentationFormat>
  <Paragraphs>54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 Unicode MS</vt:lpstr>
      <vt:lpstr>Arial</vt:lpstr>
      <vt:lpstr>Georgia Pro</vt:lpstr>
      <vt:lpstr>Times New Roman</vt:lpstr>
      <vt:lpstr>Office Theme</vt:lpstr>
      <vt:lpstr>Goal Setting</vt:lpstr>
      <vt:lpstr>Goals: Why are they Important for Success?</vt:lpstr>
      <vt:lpstr>Motivation to Achieve your Goals</vt:lpstr>
      <vt:lpstr>SMART Goals</vt:lpstr>
      <vt:lpstr>Examples of SMART Goals</vt:lpstr>
      <vt:lpstr>After Creating Your Goal</vt:lpstr>
      <vt:lpstr>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Goal Setting Success Coaching</dc:title>
  <cp:lastModifiedBy>Bennett, Dominique</cp:lastModifiedBy>
  <cp:revision>2</cp:revision>
  <dcterms:created xsi:type="dcterms:W3CDTF">2024-10-22T19:53:11Z</dcterms:created>
  <dcterms:modified xsi:type="dcterms:W3CDTF">2025-01-29T17:43:22Z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2024-10-22T00:00:00Z</vt:filetime>
  </property>
  <property fmtid="{D5CDD505-2E9C-101B-9397-08002B2CF9AE}" pid="3" name="Creator">
    <vt:lpwstr>Google</vt:lpwstr>
  </property>
  <property fmtid="{D5CDD505-2E9C-101B-9397-08002B2CF9AE}" pid="4" name="LastSaved">
    <vt:filetime>2024-10-22T00:00:00Z</vt:filetime>
  </property>
</Properties>
</file>