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Oswald" panose="00000500000000000000" pitchFamily="2" charset="0"/>
      <p:regular r:id="rId42"/>
      <p:bold r:id="rId43"/>
    </p:embeddedFont>
    <p:embeddedFont>
      <p:font typeface="Roboto"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ce716a6d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ce716a6d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2ae24299c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2ae24299c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ce716a6d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ce716a6d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2ae24299c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2ae24299c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ce716a6d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ce716a6d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2ae24299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2ae24299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2ae24299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2ae24299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2ae24299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2ae24299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2ae24299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2ae24299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2ae24299c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2ae24299c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da25abe77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da25abe77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2ae24299c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2ae24299c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2ae24299c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2ae24299c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2ae24299c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2ae24299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2ae24299c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2ae24299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2ae24299c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2ae24299c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2ae24299c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2ae24299c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2ae24299c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2ae24299c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2ae24299c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2ae24299c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2ae24299c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2ae24299c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2ae24299c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2ae24299c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da25abe77_1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da25abe77_1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2ae24299c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2ae24299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2ae24299c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2ae24299c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2ae24299c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2ae24299c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c9b3687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c9b3687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2ae24299c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2ae24299c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2ae24299c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2ae24299c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2ae24299c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2ae24299c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2ae24299c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2ae24299c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2ae24299c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2ae24299c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2ae24299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2ae24299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a25abe77_1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a25abe77_1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2ae24299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2ae24299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2ae24299c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2ae24299c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da25abe77_1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da25abe77_1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2ae24299c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2ae24299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ce716a6d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ce716a6d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8E7CC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rgbClr val="FFE599"/>
              </a:buClr>
              <a:buSzPts val="4200"/>
              <a:buNone/>
              <a:defRPr sz="4200">
                <a:solidFill>
                  <a:srgbClr val="FFE599"/>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rgbClr val="FFE599"/>
              </a:buClr>
              <a:buSzPts val="2100"/>
              <a:buNone/>
              <a:defRPr sz="2100">
                <a:solidFill>
                  <a:srgbClr val="FFE599"/>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8E7CC3"/>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rgbClr val="FFE599"/>
              </a:buClr>
              <a:buSzPts val="4200"/>
              <a:buNone/>
              <a:defRPr sz="4200">
                <a:solidFill>
                  <a:srgbClr val="FFE599"/>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Clr>
                <a:srgbClr val="674EA7"/>
              </a:buClr>
              <a:buSzPts val="3000"/>
              <a:buNone/>
              <a:defRPr>
                <a:solidFill>
                  <a:srgbClr val="674EA7"/>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a:solidFill>
                  <a:srgbClr val="8E7CC3"/>
                </a:solidFill>
                <a:latin typeface="Oswald"/>
                <a:ea typeface="Oswald"/>
                <a:cs typeface="Oswald"/>
                <a:sym typeface="Oswald"/>
              </a:rPr>
              <a:t>Treasurer Training </a:t>
            </a:r>
            <a:endParaRPr sz="7200">
              <a:solidFill>
                <a:srgbClr val="8E7CC3"/>
              </a:solidFill>
              <a:latin typeface="Oswald"/>
              <a:ea typeface="Oswald"/>
              <a:cs typeface="Oswald"/>
              <a:sym typeface="Oswald"/>
            </a:endParaRPr>
          </a:p>
        </p:txBody>
      </p:sp>
      <p:sp>
        <p:nvSpPr>
          <p:cNvPr id="86" name="Google Shape;86;p13"/>
          <p:cNvSpPr txBox="1">
            <a:spLocks noGrp="1"/>
          </p:cNvSpPr>
          <p:nvPr>
            <p:ph type="subTitle" idx="1"/>
          </p:nvPr>
        </p:nvSpPr>
        <p:spPr>
          <a:xfrm>
            <a:off x="598088" y="2454788"/>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8E7CC3"/>
                </a:solidFill>
              </a:rPr>
              <a:t>West Chester University of Pennsylvania </a:t>
            </a:r>
            <a:endParaRPr sz="3000">
              <a:solidFill>
                <a:srgbClr val="8E7CC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140" name="Google Shape;140;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To be eligible for funding, SGA funded organization treasures must attend the annual mandatory SSI treasurer training </a:t>
            </a:r>
            <a:r>
              <a:rPr lang="en" sz="1500" b="1">
                <a:solidFill>
                  <a:srgbClr val="674EA7"/>
                </a:solidFill>
                <a:highlight>
                  <a:srgbClr val="FFD966"/>
                </a:highlight>
              </a:rPr>
              <a:t>(Attending this Seminar today satisfies this requirement) </a:t>
            </a:r>
            <a:r>
              <a:rPr lang="en" sz="1500"/>
              <a:t>and SGA budgeting seminars. </a:t>
            </a:r>
            <a:r>
              <a:rPr lang="en" sz="1500" b="1">
                <a:solidFill>
                  <a:srgbClr val="674EA7"/>
                </a:solidFill>
                <a:highlight>
                  <a:srgbClr val="FFD966"/>
                </a:highlight>
              </a:rPr>
              <a:t>Failure to attend these seminars,</a:t>
            </a:r>
            <a:r>
              <a:rPr lang="en" sz="1500"/>
              <a:t> unless excused by written consent of the SGA treasurer or executive director of SSI, </a:t>
            </a:r>
            <a:r>
              <a:rPr lang="en" sz="1500" b="1">
                <a:solidFill>
                  <a:srgbClr val="674EA7"/>
                </a:solidFill>
                <a:highlight>
                  <a:srgbClr val="FFD966"/>
                </a:highlight>
              </a:rPr>
              <a:t>will result in an organization becoming ineligible to receive funds for the next fiscal year</a:t>
            </a:r>
            <a:r>
              <a:rPr lang="en" sz="1500"/>
              <a:t> (Section A: Eligibility for Membership and Funding). </a:t>
            </a:r>
            <a:endParaRPr sz="1500"/>
          </a:p>
          <a:p>
            <a:pPr marL="457200" lvl="0" indent="-323850" algn="l" rtl="0">
              <a:spcBef>
                <a:spcPts val="0"/>
              </a:spcBef>
              <a:spcAft>
                <a:spcPts val="0"/>
              </a:spcAft>
              <a:buSzPts val="1500"/>
              <a:buChar char="●"/>
            </a:pPr>
            <a:r>
              <a:rPr lang="en" sz="1500"/>
              <a:t>To receive consideration for funding, </a:t>
            </a:r>
            <a:r>
              <a:rPr lang="en" sz="1500" b="1">
                <a:solidFill>
                  <a:srgbClr val="674EA7"/>
                </a:solidFill>
                <a:highlight>
                  <a:srgbClr val="FFD966"/>
                </a:highlight>
              </a:rPr>
              <a:t>the club/organization must properly complete and submit the budget to the SSI executive director and SGA treasurer.</a:t>
            </a:r>
            <a:r>
              <a:rPr lang="en" sz="1500"/>
              <a:t> The deadline date for submitting a budget request will be determined by the SGA treasurer. The deadline must be advertised and announced at the initial budget meeting.</a:t>
            </a:r>
            <a:endParaRPr sz="1500"/>
          </a:p>
        </p:txBody>
      </p:sp>
      <p:sp>
        <p:nvSpPr>
          <p:cNvPr id="141" name="Google Shape;141;p22"/>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B: Budgeting Process </a:t>
            </a:r>
            <a:endParaRPr>
              <a:solidFill>
                <a:srgbClr val="F1C23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Section D: Guidelines for Expenditures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152" name="Google Shape;152;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What can your organization not purchase with SGA Funds? </a:t>
            </a:r>
            <a:endParaRPr sz="1600"/>
          </a:p>
          <a:p>
            <a:pPr marL="914400" lvl="1" indent="-330200" algn="l" rtl="0">
              <a:spcBef>
                <a:spcPts val="0"/>
              </a:spcBef>
              <a:spcAft>
                <a:spcPts val="0"/>
              </a:spcAft>
              <a:buSzPts val="1600"/>
              <a:buChar char="○"/>
            </a:pPr>
            <a:r>
              <a:rPr lang="en" sz="1600"/>
              <a:t>Clothing items or uniforms that are not made available to all members of the organization (Section C: Budgeting Guidelines )</a:t>
            </a:r>
            <a:endParaRPr sz="1600"/>
          </a:p>
          <a:p>
            <a:pPr marL="914400" lvl="1" indent="-330200" algn="l" rtl="0">
              <a:spcBef>
                <a:spcPts val="0"/>
              </a:spcBef>
              <a:spcAft>
                <a:spcPts val="0"/>
              </a:spcAft>
              <a:buSzPts val="1600"/>
              <a:buChar char="○"/>
            </a:pPr>
            <a:r>
              <a:rPr lang="en" sz="1600"/>
              <a:t>Donations to charity (Section C: Budgeting Guidelines)</a:t>
            </a:r>
            <a:endParaRPr sz="1600"/>
          </a:p>
          <a:p>
            <a:pPr marL="914400" lvl="1" indent="-330200" algn="l" rtl="0">
              <a:spcBef>
                <a:spcPts val="0"/>
              </a:spcBef>
              <a:spcAft>
                <a:spcPts val="0"/>
              </a:spcAft>
              <a:buSzPts val="1600"/>
              <a:buChar char="○"/>
            </a:pPr>
            <a:r>
              <a:rPr lang="en" sz="1600"/>
              <a:t>Food for events or meetings that are not open to all WCU students (Section C: Budgeting Guidelines)</a:t>
            </a:r>
            <a:endParaRPr sz="1600"/>
          </a:p>
          <a:p>
            <a:pPr marL="914400" lvl="1" indent="-330200" algn="l" rtl="0">
              <a:spcBef>
                <a:spcPts val="0"/>
              </a:spcBef>
              <a:spcAft>
                <a:spcPts val="0"/>
              </a:spcAft>
              <a:buSzPts val="1600"/>
              <a:buChar char="○"/>
            </a:pPr>
            <a:r>
              <a:rPr lang="en" sz="1600"/>
              <a:t>No conferences, trainings, or professional development programs for organization advisors</a:t>
            </a:r>
            <a:endParaRPr sz="1600"/>
          </a:p>
          <a:p>
            <a:pPr marL="914400" lvl="1" indent="-330200" algn="l" rtl="0">
              <a:spcBef>
                <a:spcPts val="0"/>
              </a:spcBef>
              <a:spcAft>
                <a:spcPts val="0"/>
              </a:spcAft>
              <a:buSzPts val="1600"/>
              <a:buChar char="○"/>
            </a:pPr>
            <a:r>
              <a:rPr lang="en" sz="1600"/>
              <a:t>No funding for coaching equipment</a:t>
            </a:r>
            <a:endParaRPr sz="1600"/>
          </a:p>
          <a:p>
            <a:pPr marL="914400" lvl="1" indent="-330200" algn="l" rtl="0">
              <a:spcBef>
                <a:spcPts val="0"/>
              </a:spcBef>
              <a:spcAft>
                <a:spcPts val="0"/>
              </a:spcAft>
              <a:buSzPts val="1600"/>
              <a:buChar char="○"/>
            </a:pPr>
            <a:r>
              <a:rPr lang="en" sz="1600"/>
              <a:t>Alcoholic beverages </a:t>
            </a:r>
            <a:endParaRPr sz="1600"/>
          </a:p>
          <a:p>
            <a:pPr marL="914400" lvl="1" indent="-330200" algn="l" rtl="0">
              <a:spcBef>
                <a:spcPts val="0"/>
              </a:spcBef>
              <a:spcAft>
                <a:spcPts val="0"/>
              </a:spcAft>
              <a:buSzPts val="1600"/>
              <a:buChar char="○"/>
            </a:pPr>
            <a:r>
              <a:rPr lang="en" sz="1600"/>
              <a:t>Legal services </a:t>
            </a:r>
            <a:endParaRPr sz="1600"/>
          </a:p>
          <a:p>
            <a:pPr marL="457200" lvl="0" indent="0" algn="l" rtl="0">
              <a:spcBef>
                <a:spcPts val="1600"/>
              </a:spcBef>
              <a:spcAft>
                <a:spcPts val="1600"/>
              </a:spcAft>
              <a:buNone/>
            </a:pPr>
            <a:endParaRPr/>
          </a:p>
        </p:txBody>
      </p:sp>
      <p:sp>
        <p:nvSpPr>
          <p:cNvPr id="153" name="Google Shape;153;p24"/>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D: Guidelines for Expenditures </a:t>
            </a:r>
            <a:endParaRPr>
              <a:solidFill>
                <a:srgbClr val="F1C23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Section E: Auxiliary Funds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164" name="Google Shape;164;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400" b="1" i="1"/>
              <a:t>“The auxiliary account shall be used as an emergency account for student organizations, and for the special projects of SGA. Requests for auxiliary funds may be made at any time through proper channels as stated within these policies and procedures.”</a:t>
            </a:r>
            <a:endParaRPr sz="2400" b="1" i="1"/>
          </a:p>
        </p:txBody>
      </p:sp>
      <p:sp>
        <p:nvSpPr>
          <p:cNvPr id="165" name="Google Shape;165;p26"/>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E: Auxiliary Funds </a:t>
            </a:r>
            <a:endParaRPr>
              <a:solidFill>
                <a:srgbClr val="F1C232"/>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171" name="Google Shape;171;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Auxiliary Request Process:</a:t>
            </a:r>
            <a:endParaRPr sz="1500"/>
          </a:p>
          <a:p>
            <a:pPr marL="457200" lvl="0" indent="-323850" algn="l" rtl="0">
              <a:spcBef>
                <a:spcPts val="1600"/>
              </a:spcBef>
              <a:spcAft>
                <a:spcPts val="0"/>
              </a:spcAft>
              <a:buSzPts val="1500"/>
              <a:buAutoNum type="arabicPeriod"/>
            </a:pPr>
            <a:r>
              <a:rPr lang="en" sz="1500"/>
              <a:t>Requests for auxiliary funding are submitted to the SGA Finance Committee through the auxiliary request form located on the SGA RamConnect portal. </a:t>
            </a:r>
            <a:endParaRPr sz="1500"/>
          </a:p>
          <a:p>
            <a:pPr marL="914400" lvl="1" indent="-323850" algn="l" rtl="0">
              <a:spcBef>
                <a:spcPts val="0"/>
              </a:spcBef>
              <a:spcAft>
                <a:spcPts val="0"/>
              </a:spcAft>
              <a:buSzPts val="1500"/>
              <a:buAutoNum type="alphaLcPeriod"/>
            </a:pPr>
            <a:r>
              <a:rPr lang="en" sz="1500"/>
              <a:t>All requests for auxiliary funds must be submitted a </a:t>
            </a:r>
            <a:r>
              <a:rPr lang="en" sz="1500" b="1">
                <a:solidFill>
                  <a:srgbClr val="674EA7"/>
                </a:solidFill>
                <a:highlight>
                  <a:srgbClr val="FFD966"/>
                </a:highlight>
              </a:rPr>
              <a:t>minimum of ten (10) business days before the funds are needed to be disbursed</a:t>
            </a:r>
            <a:r>
              <a:rPr lang="en" sz="1500">
                <a:highlight>
                  <a:srgbClr val="FFD966"/>
                </a:highlight>
              </a:rPr>
              <a:t>.</a:t>
            </a:r>
            <a:r>
              <a:rPr lang="en" sz="1500"/>
              <a:t> Exceptions will be made only on a case by case basis at the discretion of the SGA Finance Committee.</a:t>
            </a:r>
            <a:endParaRPr sz="1500"/>
          </a:p>
          <a:p>
            <a:pPr marL="914400" lvl="1" indent="-323850" algn="l" rtl="0">
              <a:spcBef>
                <a:spcPts val="0"/>
              </a:spcBef>
              <a:spcAft>
                <a:spcPts val="0"/>
              </a:spcAft>
              <a:buSzPts val="1500"/>
              <a:buAutoNum type="alphaLcPeriod"/>
            </a:pPr>
            <a:r>
              <a:rPr lang="en" sz="1500"/>
              <a:t>Only recognized student organizations may make auxiliary requests.</a:t>
            </a:r>
            <a:endParaRPr sz="1500"/>
          </a:p>
          <a:p>
            <a:pPr marL="914400" lvl="1" indent="-323850" algn="l" rtl="0">
              <a:spcBef>
                <a:spcPts val="0"/>
              </a:spcBef>
              <a:spcAft>
                <a:spcPts val="0"/>
              </a:spcAft>
              <a:buSzPts val="1500"/>
              <a:buAutoNum type="alphaLcPeriod"/>
            </a:pPr>
            <a:r>
              <a:rPr lang="en" sz="1500"/>
              <a:t>No student organization other than SGA shall be granted </a:t>
            </a:r>
            <a:r>
              <a:rPr lang="en" sz="1500" b="1">
                <a:solidFill>
                  <a:srgbClr val="674EA7"/>
                </a:solidFill>
                <a:highlight>
                  <a:srgbClr val="FFD966"/>
                </a:highlight>
              </a:rPr>
              <a:t>more than one (1) allocation </a:t>
            </a:r>
            <a:r>
              <a:rPr lang="en" sz="1500"/>
              <a:t>from the auxiliary account per semester</a:t>
            </a:r>
            <a:endParaRPr sz="1500"/>
          </a:p>
        </p:txBody>
      </p:sp>
      <p:sp>
        <p:nvSpPr>
          <p:cNvPr id="172" name="Google Shape;172;p27"/>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E: Auxiliary Funds </a:t>
            </a:r>
            <a:endParaRPr>
              <a:solidFill>
                <a:srgbClr val="F1C232"/>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178" name="Google Shape;178;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Auxiliary Request Process:</a:t>
            </a:r>
            <a:endParaRPr sz="1500"/>
          </a:p>
          <a:p>
            <a:pPr marL="457200" lvl="0" indent="-323850" algn="l" rtl="0">
              <a:spcBef>
                <a:spcPts val="1600"/>
              </a:spcBef>
              <a:spcAft>
                <a:spcPts val="0"/>
              </a:spcAft>
              <a:buSzPts val="1500"/>
              <a:buAutoNum type="arabicPeriod" startAt="2"/>
            </a:pPr>
            <a:r>
              <a:rPr lang="en" sz="1500"/>
              <a:t>The Finance Committee at such a time and place as the Committee determines will consider requests for auxiliary funds. Clubs/organizations are required to have a representative present when the request is being considered. </a:t>
            </a:r>
            <a:endParaRPr sz="1500"/>
          </a:p>
          <a:p>
            <a:pPr marL="457200" lvl="0" indent="-323850" algn="l" rtl="0">
              <a:spcBef>
                <a:spcPts val="0"/>
              </a:spcBef>
              <a:spcAft>
                <a:spcPts val="0"/>
              </a:spcAft>
              <a:buSzPts val="1500"/>
              <a:buAutoNum type="arabicPeriod" startAt="2"/>
            </a:pPr>
            <a:r>
              <a:rPr lang="en" sz="1500"/>
              <a:t>The Finance Committee will determine a recommendation to bring to the SGA Senate </a:t>
            </a:r>
            <a:r>
              <a:rPr lang="en" sz="1500" b="1">
                <a:solidFill>
                  <a:srgbClr val="674EA7"/>
                </a:solidFill>
                <a:highlight>
                  <a:srgbClr val="FFD966"/>
                </a:highlight>
              </a:rPr>
              <a:t>based on needs of the club/organization, the merits of the use of the funds, the number of people in which the use of the funds will involve, and the overall status of the auxiliary account as determined by the Finance Committee.</a:t>
            </a:r>
            <a:endParaRPr sz="1500" b="1">
              <a:solidFill>
                <a:srgbClr val="674EA7"/>
              </a:solidFill>
              <a:highlight>
                <a:srgbClr val="FFD966"/>
              </a:highlight>
            </a:endParaRPr>
          </a:p>
        </p:txBody>
      </p:sp>
      <p:sp>
        <p:nvSpPr>
          <p:cNvPr id="179" name="Google Shape;179;p28"/>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E: Auxiliary Funds </a:t>
            </a:r>
            <a:endParaRPr>
              <a:solidFill>
                <a:srgbClr val="F1C232"/>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185" name="Google Shape;185;p2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Auxiliary Request Process:</a:t>
            </a:r>
            <a:endParaRPr sz="1500"/>
          </a:p>
          <a:p>
            <a:pPr marL="457200" lvl="0" indent="-323850" algn="l" rtl="0">
              <a:spcBef>
                <a:spcPts val="1600"/>
              </a:spcBef>
              <a:spcAft>
                <a:spcPts val="0"/>
              </a:spcAft>
              <a:buSzPts val="1500"/>
              <a:buAutoNum type="arabicPeriod" startAt="4"/>
            </a:pPr>
            <a:r>
              <a:rPr lang="en" sz="1500"/>
              <a:t>Once the Finance Committee determines a recommendation for the auxiliary request, the SGA treasurer will bring this request to the SGA Senate for approval. </a:t>
            </a:r>
            <a:endParaRPr sz="1500"/>
          </a:p>
          <a:p>
            <a:pPr marL="457200" lvl="0" indent="-323850" algn="l" rtl="0">
              <a:spcBef>
                <a:spcPts val="0"/>
              </a:spcBef>
              <a:spcAft>
                <a:spcPts val="0"/>
              </a:spcAft>
              <a:buSzPts val="1500"/>
              <a:buAutoNum type="arabicPeriod" startAt="4"/>
            </a:pPr>
            <a:r>
              <a:rPr lang="en" sz="1500"/>
              <a:t>Once approved by the SGA Senate the request will then be approved by the SGA advisor and director of SSI, the funds will be distributed to the organizations SSI account. </a:t>
            </a:r>
            <a:endParaRPr sz="1500"/>
          </a:p>
          <a:p>
            <a:pPr marL="0" lvl="0" indent="0" algn="l" rtl="0">
              <a:spcBef>
                <a:spcPts val="1600"/>
              </a:spcBef>
              <a:spcAft>
                <a:spcPts val="1600"/>
              </a:spcAft>
              <a:buNone/>
            </a:pPr>
            <a:r>
              <a:rPr lang="en" sz="1500" b="1">
                <a:solidFill>
                  <a:srgbClr val="674EA7"/>
                </a:solidFill>
                <a:highlight>
                  <a:srgbClr val="FFD966"/>
                </a:highlight>
              </a:rPr>
              <a:t>If an organization's Auxiliary request gets rejected at any point in this process, there are specific procedures in the SGA FPP’s organizations can follow to appeal this rejection to the SGA Senate and/or director of SSI (See FPP Section E, Subsection VII).</a:t>
            </a:r>
            <a:endParaRPr sz="1500" b="1">
              <a:solidFill>
                <a:srgbClr val="674EA7"/>
              </a:solidFill>
              <a:highlight>
                <a:srgbClr val="FFD966"/>
              </a:highlight>
            </a:endParaRPr>
          </a:p>
        </p:txBody>
      </p:sp>
      <p:sp>
        <p:nvSpPr>
          <p:cNvPr id="186" name="Google Shape;186;p29"/>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E: Auxiliary Funds </a:t>
            </a:r>
            <a:endParaRPr>
              <a:solidFill>
                <a:srgbClr val="F1C232"/>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192" name="Google Shape;192;p3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All unspent money in the Auxiliary Account at the end of the year shall rollover into the SGA Unallocated Account, unless deemed otherwise by the executive director of SSI.</a:t>
            </a:r>
            <a:endParaRPr/>
          </a:p>
          <a:p>
            <a:pPr marL="457200" lvl="0" indent="-342900" algn="l" rtl="0">
              <a:spcBef>
                <a:spcPts val="0"/>
              </a:spcBef>
              <a:spcAft>
                <a:spcPts val="0"/>
              </a:spcAft>
              <a:buClr>
                <a:srgbClr val="674EA7"/>
              </a:buClr>
              <a:buSzPts val="1800"/>
              <a:buChar char="●"/>
            </a:pPr>
            <a:r>
              <a:rPr lang="en" b="1">
                <a:solidFill>
                  <a:srgbClr val="674EA7"/>
                </a:solidFill>
                <a:highlight>
                  <a:srgbClr val="FFD966"/>
                </a:highlight>
              </a:rPr>
              <a:t>Auxiliary requests will be evaluated on a case-by-case basis, and by no means should be considered guaranteed based upon requests granted in previous years.</a:t>
            </a:r>
            <a:endParaRPr b="1">
              <a:solidFill>
                <a:srgbClr val="674EA7"/>
              </a:solidFill>
              <a:highlight>
                <a:srgbClr val="FFD966"/>
              </a:highlight>
            </a:endParaRPr>
          </a:p>
        </p:txBody>
      </p:sp>
      <p:sp>
        <p:nvSpPr>
          <p:cNvPr id="193" name="Google Shape;193;p30"/>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E: Auxiliary Funds </a:t>
            </a:r>
            <a:endParaRPr>
              <a:solidFill>
                <a:srgbClr val="F1C232"/>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Section F: Income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Objectives</a:t>
            </a:r>
            <a:endParaRPr/>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Through the Officer Training Seminar, officers will gain…</a:t>
            </a:r>
            <a:endParaRPr/>
          </a:p>
          <a:p>
            <a:pPr marL="457200" lvl="0" indent="-342900" algn="l" rtl="0">
              <a:lnSpc>
                <a:spcPct val="150000"/>
              </a:lnSpc>
              <a:spcBef>
                <a:spcPts val="1600"/>
              </a:spcBef>
              <a:spcAft>
                <a:spcPts val="0"/>
              </a:spcAft>
              <a:buSzPts val="1800"/>
              <a:buAutoNum type="arabicPeriod"/>
            </a:pPr>
            <a:r>
              <a:rPr lang="en"/>
              <a:t>Understanding of </a:t>
            </a:r>
            <a:r>
              <a:rPr lang="en">
                <a:solidFill>
                  <a:srgbClr val="3C4043"/>
                </a:solidFill>
                <a:highlight>
                  <a:srgbClr val="FFFFFF"/>
                </a:highlight>
              </a:rPr>
              <a:t>best practices to use in leading within </a:t>
            </a:r>
            <a:r>
              <a:rPr lang="en"/>
              <a:t>positions </a:t>
            </a:r>
            <a:endParaRPr/>
          </a:p>
          <a:p>
            <a:pPr marL="457200" lvl="0" indent="-342900" algn="l" rtl="0">
              <a:lnSpc>
                <a:spcPct val="150000"/>
              </a:lnSpc>
              <a:spcBef>
                <a:spcPts val="0"/>
              </a:spcBef>
              <a:spcAft>
                <a:spcPts val="0"/>
              </a:spcAft>
              <a:buSzPts val="1800"/>
              <a:buAutoNum type="arabicPeriod"/>
            </a:pPr>
            <a:r>
              <a:rPr lang="en"/>
              <a:t>Understanding of officer role and responsibilities</a:t>
            </a:r>
            <a:endParaRPr/>
          </a:p>
          <a:p>
            <a:pPr marL="457200" lvl="0" indent="-342900" algn="l" rtl="0">
              <a:lnSpc>
                <a:spcPct val="150000"/>
              </a:lnSpc>
              <a:spcBef>
                <a:spcPts val="0"/>
              </a:spcBef>
              <a:spcAft>
                <a:spcPts val="0"/>
              </a:spcAft>
              <a:buSzPts val="1800"/>
              <a:buAutoNum type="arabicPeriod"/>
            </a:pPr>
            <a:r>
              <a:rPr lang="en">
                <a:solidFill>
                  <a:srgbClr val="3C4043"/>
                </a:solidFill>
                <a:highlight>
                  <a:srgbClr val="FFFFFF"/>
                </a:highlight>
              </a:rPr>
              <a:t>An ability to locate particular knowledge on how to access and utilize pertinent campus resources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204" name="Google Shape;204;p3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solidFill>
                  <a:srgbClr val="674EA7"/>
                </a:solidFill>
                <a:highlight>
                  <a:srgbClr val="FFD966"/>
                </a:highlight>
              </a:rPr>
              <a:t>All monies raised, donated, or collected must be deposited in gross to the club/organization’s SSI discretionary account. </a:t>
            </a:r>
            <a:r>
              <a:rPr lang="en"/>
              <a:t> Any club/organization found to have money in an off-campus depository will have their current year’s budget frozen and possible forfeiture of the current year’s budget as well as the following year’s budget.</a:t>
            </a:r>
            <a:endParaRPr/>
          </a:p>
          <a:p>
            <a:pPr marL="457200" lvl="0" indent="-342900" algn="l" rtl="0">
              <a:spcBef>
                <a:spcPts val="0"/>
              </a:spcBef>
              <a:spcAft>
                <a:spcPts val="0"/>
              </a:spcAft>
              <a:buSzPts val="1800"/>
              <a:buChar char="●"/>
            </a:pPr>
            <a:r>
              <a:rPr lang="en"/>
              <a:t>All monies transferred or donated from one (1) club/organization to another </a:t>
            </a:r>
            <a:r>
              <a:rPr lang="en" b="1">
                <a:solidFill>
                  <a:srgbClr val="674EA7"/>
                </a:solidFill>
                <a:highlight>
                  <a:srgbClr val="FFD966"/>
                </a:highlight>
              </a:rPr>
              <a:t>must be approved by a majority vote of the donating club/organization.</a:t>
            </a:r>
            <a:endParaRPr b="1">
              <a:solidFill>
                <a:srgbClr val="674EA7"/>
              </a:solidFill>
              <a:highlight>
                <a:srgbClr val="FFD966"/>
              </a:highlight>
            </a:endParaRPr>
          </a:p>
        </p:txBody>
      </p:sp>
      <p:sp>
        <p:nvSpPr>
          <p:cNvPr id="205" name="Google Shape;205;p32"/>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F: Income </a:t>
            </a:r>
            <a:endParaRPr>
              <a:solidFill>
                <a:srgbClr val="F1C232"/>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211" name="Google Shape;211;p3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Reusable income earned by clubs/organizations can be spent at their will, provided there is no violation of the SGA Financial Policies and Procedures or the SGA Bylaws.</a:t>
            </a:r>
            <a:endParaRPr/>
          </a:p>
          <a:p>
            <a:pPr marL="457200" lvl="0" indent="-342900" algn="l" rtl="0">
              <a:spcBef>
                <a:spcPts val="0"/>
              </a:spcBef>
              <a:spcAft>
                <a:spcPts val="0"/>
              </a:spcAft>
              <a:buSzPts val="1800"/>
              <a:buChar char="●"/>
            </a:pPr>
            <a:r>
              <a:rPr lang="en"/>
              <a:t>All clubs/organizations receiving funds from SGA are subject to the Financial Policies of SSI on all revenues as a condition of their being funded.</a:t>
            </a:r>
            <a:endParaRPr/>
          </a:p>
        </p:txBody>
      </p:sp>
      <p:sp>
        <p:nvSpPr>
          <p:cNvPr id="212" name="Google Shape;212;p33"/>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F: Income </a:t>
            </a:r>
            <a:endParaRPr>
              <a:solidFill>
                <a:srgbClr val="F1C232"/>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Section G: Travel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223" name="Google Shape;223;p3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Reimbursement for Travel Costs:</a:t>
            </a:r>
            <a:endParaRPr sz="1400"/>
          </a:p>
          <a:p>
            <a:pPr marL="914400" lvl="1" indent="-317500" algn="l" rtl="0">
              <a:spcBef>
                <a:spcPts val="0"/>
              </a:spcBef>
              <a:spcAft>
                <a:spcPts val="0"/>
              </a:spcAft>
              <a:buSzPts val="1400"/>
              <a:buChar char="○"/>
            </a:pPr>
            <a:r>
              <a:rPr lang="en"/>
              <a:t>SSI will only advance money for gas and tolls for the estimated amount of the anticipated out-of-state costs</a:t>
            </a:r>
            <a:endParaRPr/>
          </a:p>
          <a:p>
            <a:pPr marL="914400" lvl="1" indent="-317500" algn="l" rtl="0">
              <a:spcBef>
                <a:spcPts val="0"/>
              </a:spcBef>
              <a:spcAft>
                <a:spcPts val="0"/>
              </a:spcAft>
              <a:buSzPts val="1400"/>
              <a:buChar char="○"/>
            </a:pPr>
            <a:r>
              <a:rPr lang="en"/>
              <a:t>The mileage rate reimbursement is the only reimbursement the employee or student may receive for use of a personal automobile on official travel, except for parking and tolls. The reimbursement rate includes depreciation, fuel, insurance, fees, licenses, oil, repairs, tires, and all accessories. </a:t>
            </a:r>
            <a:endParaRPr/>
          </a:p>
          <a:p>
            <a:pPr marL="914400" lvl="1" indent="-317500" algn="l" rtl="0">
              <a:spcBef>
                <a:spcPts val="0"/>
              </a:spcBef>
              <a:spcAft>
                <a:spcPts val="0"/>
              </a:spcAft>
              <a:buSzPts val="1400"/>
              <a:buChar char="○"/>
            </a:pPr>
            <a:r>
              <a:rPr lang="en"/>
              <a:t>An employee or student traveling as a passenger in a personal vehicle is not entitled to mileage reimbursement</a:t>
            </a:r>
            <a:endParaRPr/>
          </a:p>
          <a:p>
            <a:pPr marL="914400" lvl="1" indent="-317500" algn="l" rtl="0">
              <a:spcBef>
                <a:spcPts val="0"/>
              </a:spcBef>
              <a:spcAft>
                <a:spcPts val="0"/>
              </a:spcAft>
              <a:buSzPts val="1400"/>
              <a:buChar char="○"/>
            </a:pPr>
            <a:r>
              <a:rPr lang="en"/>
              <a:t>SSI will only reimburse you the cost that it would be for a rental if travel exceeds more than 300 miles</a:t>
            </a:r>
            <a:endParaRPr/>
          </a:p>
          <a:p>
            <a:pPr marL="457200" lvl="0" indent="0" algn="l" rtl="0">
              <a:spcBef>
                <a:spcPts val="1600"/>
              </a:spcBef>
              <a:spcAft>
                <a:spcPts val="1600"/>
              </a:spcAft>
              <a:buNone/>
            </a:pPr>
            <a:endParaRPr/>
          </a:p>
        </p:txBody>
      </p:sp>
      <p:sp>
        <p:nvSpPr>
          <p:cNvPr id="224" name="Google Shape;224;p35"/>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G: Travel </a:t>
            </a:r>
            <a:endParaRPr>
              <a:solidFill>
                <a:srgbClr val="F1C232"/>
              </a:solidFill>
              <a:latin typeface="Roboto"/>
              <a:ea typeface="Roboto"/>
              <a:cs typeface="Roboto"/>
              <a:sym typeface="Roboto"/>
            </a:endParaRPr>
          </a:p>
        </p:txBody>
      </p:sp>
      <p:pic>
        <p:nvPicPr>
          <p:cNvPr id="225" name="Google Shape;225;p35"/>
          <p:cNvPicPr preferRelativeResize="0"/>
          <p:nvPr/>
        </p:nvPicPr>
        <p:blipFill>
          <a:blip r:embed="rId3">
            <a:alphaModFix amt="27000"/>
          </a:blip>
          <a:stretch>
            <a:fillRect/>
          </a:stretch>
        </p:blipFill>
        <p:spPr>
          <a:xfrm flipH="1">
            <a:off x="5672499" y="409999"/>
            <a:ext cx="3154850" cy="1577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231" name="Google Shape;231;p3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Airfare Reimbursement</a:t>
            </a:r>
            <a:endParaRPr sz="1400"/>
          </a:p>
          <a:p>
            <a:pPr marL="914400" lvl="1" indent="-317500" algn="l" rtl="0">
              <a:spcBef>
                <a:spcPts val="0"/>
              </a:spcBef>
              <a:spcAft>
                <a:spcPts val="0"/>
              </a:spcAft>
              <a:buSzPts val="1400"/>
              <a:buChar char="○"/>
            </a:pPr>
            <a:r>
              <a:rPr lang="en"/>
              <a:t>SSI will reimburse an individual for airfare</a:t>
            </a:r>
            <a:endParaRPr/>
          </a:p>
          <a:p>
            <a:pPr marL="1371600" lvl="2" indent="-317500" algn="l" rtl="0">
              <a:spcBef>
                <a:spcPts val="0"/>
              </a:spcBef>
              <a:spcAft>
                <a:spcPts val="0"/>
              </a:spcAft>
              <a:buSzPts val="1400"/>
              <a:buChar char="■"/>
            </a:pPr>
            <a:r>
              <a:rPr lang="en"/>
              <a:t>Will reimburse for upgraded seat, but not upgraded section, therefore SSI will not reimburse tickets bought for first class</a:t>
            </a:r>
            <a:endParaRPr/>
          </a:p>
          <a:p>
            <a:pPr marL="1371600" lvl="2" indent="-317500" algn="l" rtl="0">
              <a:spcBef>
                <a:spcPts val="0"/>
              </a:spcBef>
              <a:spcAft>
                <a:spcPts val="0"/>
              </a:spcAft>
              <a:buSzPts val="1400"/>
              <a:buChar char="■"/>
            </a:pPr>
            <a:r>
              <a:rPr lang="en"/>
              <a:t>Will reimburse up to one checked bag up to the amount of $25 anything over that amount will not be honored.</a:t>
            </a:r>
            <a:endParaRPr/>
          </a:p>
          <a:p>
            <a:pPr marL="914400" lvl="1" indent="-317500" algn="l" rtl="0">
              <a:spcBef>
                <a:spcPts val="0"/>
              </a:spcBef>
              <a:spcAft>
                <a:spcPts val="0"/>
              </a:spcAft>
              <a:buSzPts val="1400"/>
              <a:buChar char="○"/>
            </a:pPr>
            <a:r>
              <a:rPr lang="en"/>
              <a:t>SSI will fund advisor expenses</a:t>
            </a:r>
            <a:endParaRPr/>
          </a:p>
          <a:p>
            <a:pPr marL="914400" lvl="1" indent="-317500" algn="l" rtl="0">
              <a:spcBef>
                <a:spcPts val="0"/>
              </a:spcBef>
              <a:spcAft>
                <a:spcPts val="0"/>
              </a:spcAft>
              <a:buSzPts val="1400"/>
              <a:buChar char="○"/>
            </a:pPr>
            <a:r>
              <a:rPr lang="en"/>
              <a:t>If personal car is used to get to and from the airport reimbursements are as follows:  </a:t>
            </a:r>
            <a:endParaRPr/>
          </a:p>
          <a:p>
            <a:pPr marL="1371600" lvl="2" indent="-317500" algn="l" rtl="0">
              <a:spcBef>
                <a:spcPts val="0"/>
              </a:spcBef>
              <a:spcAft>
                <a:spcPts val="0"/>
              </a:spcAft>
              <a:buSzPts val="1400"/>
              <a:buChar char="■"/>
            </a:pPr>
            <a:r>
              <a:rPr lang="en"/>
              <a:t>Trips lasting longer than 24 hours should use long term parking or other services such as Smart Park, Park-n-Jet, etc.</a:t>
            </a:r>
            <a:endParaRPr/>
          </a:p>
          <a:p>
            <a:pPr marL="1371600" lvl="2" indent="-317500" algn="l" rtl="0">
              <a:spcBef>
                <a:spcPts val="0"/>
              </a:spcBef>
              <a:spcAft>
                <a:spcPts val="0"/>
              </a:spcAft>
              <a:buSzPts val="1400"/>
              <a:buChar char="■"/>
            </a:pPr>
            <a:r>
              <a:rPr lang="en"/>
              <a:t>Same day trips may use short term parking (less than 24 hours)</a:t>
            </a:r>
            <a:endParaRPr/>
          </a:p>
          <a:p>
            <a:pPr marL="457200" lvl="0" indent="0" algn="l" rtl="0">
              <a:spcBef>
                <a:spcPts val="1600"/>
              </a:spcBef>
              <a:spcAft>
                <a:spcPts val="1600"/>
              </a:spcAft>
              <a:buNone/>
            </a:pPr>
            <a:endParaRPr/>
          </a:p>
        </p:txBody>
      </p:sp>
      <p:sp>
        <p:nvSpPr>
          <p:cNvPr id="232" name="Google Shape;232;p36"/>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G: Travel </a:t>
            </a:r>
            <a:endParaRPr>
              <a:solidFill>
                <a:srgbClr val="F1C232"/>
              </a:solidFill>
              <a:latin typeface="Roboto"/>
              <a:ea typeface="Roboto"/>
              <a:cs typeface="Roboto"/>
              <a:sym typeface="Roboto"/>
            </a:endParaRPr>
          </a:p>
        </p:txBody>
      </p:sp>
      <p:pic>
        <p:nvPicPr>
          <p:cNvPr id="233" name="Google Shape;233;p36"/>
          <p:cNvPicPr preferRelativeResize="0"/>
          <p:nvPr/>
        </p:nvPicPr>
        <p:blipFill>
          <a:blip r:embed="rId3">
            <a:alphaModFix amt="27000"/>
          </a:blip>
          <a:stretch>
            <a:fillRect/>
          </a:stretch>
        </p:blipFill>
        <p:spPr>
          <a:xfrm rot="-769833">
            <a:off x="5675859" y="165434"/>
            <a:ext cx="3258207" cy="16291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Section I: Meals and Catering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244" name="Google Shape;244;p3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Groups are permitted to use their allocated funds on meals but must be in accordance with the following:</a:t>
            </a:r>
            <a:endParaRPr/>
          </a:p>
          <a:p>
            <a:pPr marL="914400" lvl="1" indent="-317500" algn="l" rtl="0">
              <a:spcBef>
                <a:spcPts val="0"/>
              </a:spcBef>
              <a:spcAft>
                <a:spcPts val="0"/>
              </a:spcAft>
              <a:buSzPts val="1400"/>
              <a:buChar char="○"/>
            </a:pPr>
            <a:r>
              <a:rPr lang="en"/>
              <a:t>Meals will not be reimbursed in excess of the following per person, per meal:   (West Chester Rates)*</a:t>
            </a:r>
            <a:endParaRPr/>
          </a:p>
          <a:p>
            <a:pPr marL="1371600" lvl="2" indent="-317500" algn="l" rtl="0">
              <a:spcBef>
                <a:spcPts val="0"/>
              </a:spcBef>
              <a:spcAft>
                <a:spcPts val="0"/>
              </a:spcAft>
              <a:buSzPts val="1400"/>
              <a:buChar char="■"/>
            </a:pPr>
            <a:r>
              <a:rPr lang="en"/>
              <a:t>Breakfast 		$12.00</a:t>
            </a:r>
            <a:endParaRPr/>
          </a:p>
          <a:p>
            <a:pPr marL="1371600" lvl="2" indent="-317500" algn="l" rtl="0">
              <a:spcBef>
                <a:spcPts val="0"/>
              </a:spcBef>
              <a:spcAft>
                <a:spcPts val="0"/>
              </a:spcAft>
              <a:buSzPts val="1400"/>
              <a:buChar char="■"/>
            </a:pPr>
            <a:r>
              <a:rPr lang="en"/>
              <a:t>Lunch		$15.00</a:t>
            </a:r>
            <a:endParaRPr/>
          </a:p>
          <a:p>
            <a:pPr marL="1371600" lvl="2" indent="-317500" algn="l" rtl="0">
              <a:spcBef>
                <a:spcPts val="0"/>
              </a:spcBef>
              <a:spcAft>
                <a:spcPts val="0"/>
              </a:spcAft>
              <a:buSzPts val="1400"/>
              <a:buChar char="■"/>
            </a:pPr>
            <a:r>
              <a:rPr lang="en"/>
              <a:t>Dinner 		$32.00</a:t>
            </a:r>
            <a:endParaRPr/>
          </a:p>
          <a:p>
            <a:pPr marL="914400" lvl="1" indent="-317500" algn="l" rtl="0">
              <a:spcBef>
                <a:spcPts val="0"/>
              </a:spcBef>
              <a:spcAft>
                <a:spcPts val="0"/>
              </a:spcAft>
              <a:buSzPts val="1400"/>
              <a:buChar char="○"/>
            </a:pPr>
            <a:r>
              <a:rPr lang="en"/>
              <a:t>All meals expenses must be accompanied by a detailed receipt</a:t>
            </a:r>
            <a:endParaRPr/>
          </a:p>
          <a:p>
            <a:pPr marL="914400" lvl="1" indent="-317500" algn="l" rtl="0">
              <a:spcBef>
                <a:spcPts val="0"/>
              </a:spcBef>
              <a:spcAft>
                <a:spcPts val="0"/>
              </a:spcAft>
              <a:buSzPts val="1400"/>
              <a:buChar char="○"/>
            </a:pPr>
            <a:r>
              <a:rPr lang="en"/>
              <a:t>Gratuity for a sit-down meal may not exceed 18% of the meal </a:t>
            </a:r>
            <a:endParaRPr/>
          </a:p>
          <a:p>
            <a:pPr marL="914400" lvl="1" indent="-317500" algn="l" rtl="0">
              <a:spcBef>
                <a:spcPts val="0"/>
              </a:spcBef>
              <a:spcAft>
                <a:spcPts val="0"/>
              </a:spcAft>
              <a:buSzPts val="1400"/>
              <a:buChar char="○"/>
            </a:pPr>
            <a:r>
              <a:rPr lang="en"/>
              <a:t>Gratuity for a delivered meal may not exceed 10% of the meal</a:t>
            </a:r>
            <a:endParaRPr/>
          </a:p>
          <a:p>
            <a:pPr marL="914400" lvl="1" indent="-317500" algn="l" rtl="0">
              <a:spcBef>
                <a:spcPts val="0"/>
              </a:spcBef>
              <a:spcAft>
                <a:spcPts val="0"/>
              </a:spcAft>
              <a:buSzPts val="1400"/>
              <a:buChar char="○"/>
            </a:pPr>
            <a:r>
              <a:rPr lang="en"/>
              <a:t>Alcohol is not reimbursable </a:t>
            </a:r>
            <a:endParaRPr/>
          </a:p>
        </p:txBody>
      </p:sp>
      <p:sp>
        <p:nvSpPr>
          <p:cNvPr id="245" name="Google Shape;245;p38"/>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I: Meals and Catering </a:t>
            </a:r>
            <a:endParaRPr>
              <a:solidFill>
                <a:srgbClr val="F1C232"/>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9"/>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Section J: Carryover Policies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256" name="Google Shape;256;p4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Carryover balances do not constitute an automatic rollover of funds.</a:t>
            </a:r>
            <a:endParaRPr/>
          </a:p>
          <a:p>
            <a:pPr marL="457200" lvl="0" indent="-342900" algn="l" rtl="0">
              <a:spcBef>
                <a:spcPts val="0"/>
              </a:spcBef>
              <a:spcAft>
                <a:spcPts val="0"/>
              </a:spcAft>
              <a:buSzPts val="1800"/>
              <a:buChar char="●"/>
            </a:pPr>
            <a:r>
              <a:rPr lang="en"/>
              <a:t>Organizations with a $1,000 or more carryover balance may be requested to address the SGA treasurer and SSI executive director with the clear intentions as to the uses of the funds.</a:t>
            </a:r>
            <a:endParaRPr/>
          </a:p>
          <a:p>
            <a:pPr marL="457200" lvl="0" indent="-342900" algn="l" rtl="0">
              <a:spcBef>
                <a:spcPts val="0"/>
              </a:spcBef>
              <a:spcAft>
                <a:spcPts val="0"/>
              </a:spcAft>
              <a:buSzPts val="1800"/>
              <a:buChar char="●"/>
            </a:pPr>
            <a:r>
              <a:rPr lang="en"/>
              <a:t>SGA Finance Committee may transfer any carryover funding to the SGA Unallocated Account at any time.</a:t>
            </a:r>
            <a:endParaRPr/>
          </a:p>
          <a:p>
            <a:pPr marL="0" lvl="0" indent="0" algn="l" rtl="0">
              <a:spcBef>
                <a:spcPts val="1600"/>
              </a:spcBef>
              <a:spcAft>
                <a:spcPts val="1600"/>
              </a:spcAft>
              <a:buNone/>
            </a:pPr>
            <a:endParaRPr/>
          </a:p>
        </p:txBody>
      </p:sp>
      <p:sp>
        <p:nvSpPr>
          <p:cNvPr id="257" name="Google Shape;257;p40"/>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J: Carryover Policies  </a:t>
            </a:r>
            <a:endParaRPr>
              <a:solidFill>
                <a:srgbClr val="F1C232"/>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1"/>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Other Important Policies in the Financial Policies and Procedures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Role of the Treasurer  </a:t>
            </a:r>
            <a:endParaRPr/>
          </a:p>
        </p:txBody>
      </p:sp>
      <p:sp>
        <p:nvSpPr>
          <p:cNvPr id="98" name="Google Shape;98;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Char char="●"/>
            </a:pPr>
            <a:r>
              <a:rPr lang="en"/>
              <a:t>The duties of the treasurer shall be:</a:t>
            </a:r>
            <a:endParaRPr/>
          </a:p>
          <a:p>
            <a:pPr marL="914400" lvl="1" indent="-342900" algn="l" rtl="0">
              <a:spcBef>
                <a:spcPts val="0"/>
              </a:spcBef>
              <a:spcAft>
                <a:spcPts val="0"/>
              </a:spcAft>
              <a:buSzPts val="1800"/>
              <a:buChar char="○"/>
            </a:pPr>
            <a:r>
              <a:rPr lang="en" sz="1800"/>
              <a:t>To manage the monies of the organization </a:t>
            </a:r>
            <a:endParaRPr sz="1800"/>
          </a:p>
          <a:p>
            <a:pPr marL="914400" lvl="1" indent="-342900" algn="l" rtl="0">
              <a:spcBef>
                <a:spcPts val="0"/>
              </a:spcBef>
              <a:spcAft>
                <a:spcPts val="0"/>
              </a:spcAft>
              <a:buSzPts val="1800"/>
              <a:buChar char="○"/>
            </a:pPr>
            <a:r>
              <a:rPr lang="en" sz="1800"/>
              <a:t>To attend the annual SGA budgeting seminar meeting, held in the fall of each year</a:t>
            </a:r>
            <a:endParaRPr sz="1800"/>
          </a:p>
          <a:p>
            <a:pPr marL="914400" lvl="1" indent="-342900" algn="l" rtl="0">
              <a:spcBef>
                <a:spcPts val="0"/>
              </a:spcBef>
              <a:spcAft>
                <a:spcPts val="0"/>
              </a:spcAft>
              <a:buSzPts val="1800"/>
              <a:buChar char="○"/>
            </a:pPr>
            <a:r>
              <a:rPr lang="en" sz="1800"/>
              <a:t>Be a voting member of the organization </a:t>
            </a:r>
            <a:endParaRPr sz="1800"/>
          </a:p>
          <a:p>
            <a:pPr marL="914400" lvl="1" indent="-342900" algn="l" rtl="0">
              <a:spcBef>
                <a:spcPts val="0"/>
              </a:spcBef>
              <a:spcAft>
                <a:spcPts val="0"/>
              </a:spcAft>
              <a:buSzPts val="1800"/>
              <a:buChar char="○"/>
            </a:pPr>
            <a:r>
              <a:rPr lang="en" sz="1800"/>
              <a:t>To preside over meetings in the absence of the president and vice president </a:t>
            </a:r>
            <a:endParaRPr sz="1800"/>
          </a:p>
          <a:p>
            <a:pPr marL="0" marR="0" lvl="0" indent="0" algn="l" rtl="0">
              <a:lnSpc>
                <a:spcPct val="115000"/>
              </a:lnSpc>
              <a:spcBef>
                <a:spcPts val="1600"/>
              </a:spcBef>
              <a:spcAft>
                <a:spcPts val="1600"/>
              </a:spcAft>
              <a:buNone/>
            </a:pPr>
            <a:br>
              <a:rPr lang="en" sz="1800"/>
            </a:br>
            <a:endParaRPr/>
          </a:p>
        </p:txBody>
      </p:sp>
      <p:sp>
        <p:nvSpPr>
          <p:cNvPr id="99" name="Google Shape;99;p15"/>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SGA Blank Bylaws </a:t>
            </a:r>
            <a:endParaRPr>
              <a:solidFill>
                <a:srgbClr val="F1C23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268" name="Google Shape;268;p4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Clubs/organizations receiving SGA funds must keep all funds in the SSI organizational account in the SSI Business Office (see Section E, Clause 4).</a:t>
            </a:r>
            <a:endParaRPr sz="1600"/>
          </a:p>
          <a:p>
            <a:pPr marL="457200" lvl="0" indent="-330200" algn="l" rtl="0">
              <a:spcBef>
                <a:spcPts val="0"/>
              </a:spcBef>
              <a:spcAft>
                <a:spcPts val="0"/>
              </a:spcAft>
              <a:buSzPts val="1600"/>
              <a:buChar char="●"/>
            </a:pPr>
            <a:r>
              <a:rPr lang="en" sz="1600"/>
              <a:t>The executive director of SSI must sign all contracts. Under no circumstances may a student sign a contract as the agent representing SSI or West Chester University.(Section N: Contracts)</a:t>
            </a:r>
            <a:endParaRPr sz="1600"/>
          </a:p>
          <a:p>
            <a:pPr marL="457200" lvl="0" indent="-330200" algn="l" rtl="0">
              <a:spcBef>
                <a:spcPts val="0"/>
              </a:spcBef>
              <a:spcAft>
                <a:spcPts val="0"/>
              </a:spcAft>
              <a:buSzPts val="1600"/>
              <a:buChar char="●"/>
            </a:pPr>
            <a:r>
              <a:rPr lang="en" sz="1600"/>
              <a:t>Any club/organization failing to comply with any of the procedures set forth herein may be subject to such penalty as the Finance Committee deems necessary. (Section M: Penalties)</a:t>
            </a:r>
            <a:endParaRPr sz="1600"/>
          </a:p>
          <a:p>
            <a:pPr marL="457200" lvl="0" indent="-330200" algn="l" rtl="0">
              <a:spcBef>
                <a:spcPts val="0"/>
              </a:spcBef>
              <a:spcAft>
                <a:spcPts val="0"/>
              </a:spcAft>
              <a:buClr>
                <a:srgbClr val="674EA7"/>
              </a:buClr>
              <a:buSzPts val="1600"/>
              <a:buChar char="●"/>
            </a:pPr>
            <a:r>
              <a:rPr lang="en" sz="1600" b="1">
                <a:solidFill>
                  <a:srgbClr val="674EA7"/>
                </a:solidFill>
                <a:highlight>
                  <a:srgbClr val="FFD966"/>
                </a:highlight>
              </a:rPr>
              <a:t>It is the responsibility of the acting officers and the advisor to be aware of all the Financial Policies and Procedures of SGA.(Section M: Penalties)</a:t>
            </a:r>
            <a:endParaRPr sz="1600" b="1">
              <a:solidFill>
                <a:srgbClr val="674EA7"/>
              </a:solidFill>
              <a:highlight>
                <a:srgbClr val="FFD966"/>
              </a:highlight>
            </a:endParaRPr>
          </a:p>
        </p:txBody>
      </p:sp>
      <p:sp>
        <p:nvSpPr>
          <p:cNvPr id="269" name="Google Shape;269;p42"/>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Additional Important Policies  </a:t>
            </a:r>
            <a:endParaRPr>
              <a:solidFill>
                <a:srgbClr val="F1C232"/>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Student Services, Inc. </a:t>
            </a:r>
            <a:endParaRPr/>
          </a:p>
        </p:txBody>
      </p:sp>
      <p:sp>
        <p:nvSpPr>
          <p:cNvPr id="275" name="Google Shape;275;p4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 Sheehan, SGA/SSI Organization Liaison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Services, Inc.</a:t>
            </a:r>
            <a:endParaRPr/>
          </a:p>
        </p:txBody>
      </p:sp>
      <p:sp>
        <p:nvSpPr>
          <p:cNvPr id="281" name="Google Shape;281;p4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Student Services, Inc? </a:t>
            </a:r>
            <a:endParaRPr/>
          </a:p>
          <a:p>
            <a:pPr marL="457200" lvl="0" indent="0" algn="l" rtl="0">
              <a:spcBef>
                <a:spcPts val="1600"/>
              </a:spcBef>
              <a:spcAft>
                <a:spcPts val="0"/>
              </a:spcAft>
              <a:buNone/>
            </a:pPr>
            <a:r>
              <a:rPr lang="en" sz="1400" i="1"/>
              <a:t>Student Services Inc. of West Chester University is a non-profit organization primarily designed to serve WCU students. The objective of SSI is to initiate, regulate and operate the financial matters of all co-curricular student and campus activities. Such activities include the management of the campus bookstore, student publications, student clubs/organizations, student programming, intra-collegiate athletics, and the Graduate Student Association(GSA). Student Services Inc. of West Chester University is a non-profit organization primarily designed to serve WCU students.</a:t>
            </a:r>
            <a:endParaRPr sz="1400" i="1"/>
          </a:p>
          <a:p>
            <a:pPr marL="0" lvl="0" indent="0" algn="l" rtl="0">
              <a:spcBef>
                <a:spcPts val="1600"/>
              </a:spcBef>
              <a:spcAft>
                <a:spcPts val="1600"/>
              </a:spcAft>
              <a:buNone/>
            </a:pPr>
            <a:r>
              <a:rPr lang="en"/>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Services, Inc.</a:t>
            </a:r>
            <a:endParaRPr/>
          </a:p>
        </p:txBody>
      </p:sp>
      <p:sp>
        <p:nvSpPr>
          <p:cNvPr id="287" name="Google Shape;287;p4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SSI Documents, Resources and Services: </a:t>
            </a:r>
            <a:endParaRPr/>
          </a:p>
          <a:p>
            <a:pPr marL="457200" lvl="0" indent="-342900" algn="l" rtl="0">
              <a:spcBef>
                <a:spcPts val="1600"/>
              </a:spcBef>
              <a:spcAft>
                <a:spcPts val="0"/>
              </a:spcAft>
              <a:buSzPts val="1800"/>
              <a:buAutoNum type="arabicPeriod"/>
            </a:pPr>
            <a:r>
              <a:rPr lang="en"/>
              <a:t>SSI Policies and Procedures </a:t>
            </a:r>
            <a:endParaRPr/>
          </a:p>
          <a:p>
            <a:pPr marL="457200" lvl="0" indent="-342900" algn="l" rtl="0">
              <a:spcBef>
                <a:spcPts val="0"/>
              </a:spcBef>
              <a:spcAft>
                <a:spcPts val="0"/>
              </a:spcAft>
              <a:buSzPts val="1800"/>
              <a:buAutoNum type="arabicPeriod"/>
            </a:pPr>
            <a:r>
              <a:rPr lang="en"/>
              <a:t>SSI Website: wcustudentservices.com</a:t>
            </a:r>
            <a:endParaRPr/>
          </a:p>
          <a:p>
            <a:pPr marL="457200" lvl="0" indent="-342900" algn="l" rtl="0">
              <a:spcBef>
                <a:spcPts val="0"/>
              </a:spcBef>
              <a:spcAft>
                <a:spcPts val="0"/>
              </a:spcAft>
              <a:buSzPts val="1800"/>
              <a:buAutoNum type="arabicPeriod"/>
            </a:pPr>
            <a:r>
              <a:rPr lang="en"/>
              <a:t>SSI Documents</a:t>
            </a:r>
            <a:endParaRPr/>
          </a:p>
          <a:p>
            <a:pPr marL="914400" lvl="1" indent="-317500" algn="l" rtl="0">
              <a:spcBef>
                <a:spcPts val="0"/>
              </a:spcBef>
              <a:spcAft>
                <a:spcPts val="0"/>
              </a:spcAft>
              <a:buSzPts val="1400"/>
              <a:buAutoNum type="alphaLcPeriod"/>
            </a:pPr>
            <a:r>
              <a:rPr lang="en"/>
              <a:t>Payment Voucher </a:t>
            </a:r>
            <a:endParaRPr/>
          </a:p>
          <a:p>
            <a:pPr marL="914400" lvl="1" indent="-317500" algn="l" rtl="0">
              <a:spcBef>
                <a:spcPts val="0"/>
              </a:spcBef>
              <a:spcAft>
                <a:spcPts val="0"/>
              </a:spcAft>
              <a:buSzPts val="1400"/>
              <a:buAutoNum type="alphaLcPeriod"/>
            </a:pPr>
            <a:r>
              <a:rPr lang="en"/>
              <a:t>Deposit Slip </a:t>
            </a:r>
            <a:endParaRPr/>
          </a:p>
          <a:p>
            <a:pPr marL="914400" lvl="1" indent="-317500" algn="l" rtl="0">
              <a:spcBef>
                <a:spcPts val="0"/>
              </a:spcBef>
              <a:spcAft>
                <a:spcPts val="0"/>
              </a:spcAft>
              <a:buSzPts val="1400"/>
              <a:buAutoNum type="alphaLcPeriod"/>
            </a:pPr>
            <a:r>
              <a:rPr lang="en"/>
              <a:t>Purchase Request Form</a:t>
            </a:r>
            <a:endParaRPr/>
          </a:p>
          <a:p>
            <a:pPr marL="914400" lvl="1" indent="-317500" algn="l" rtl="0">
              <a:spcBef>
                <a:spcPts val="0"/>
              </a:spcBef>
              <a:spcAft>
                <a:spcPts val="0"/>
              </a:spcAft>
              <a:buSzPts val="1400"/>
              <a:buAutoNum type="alphaLcPeriod"/>
            </a:pPr>
            <a:r>
              <a:rPr lang="en"/>
              <a:t>Credit Card Request Form </a:t>
            </a:r>
            <a:endParaRPr/>
          </a:p>
          <a:p>
            <a:pPr marL="457200" lvl="0" indent="-342900" algn="l" rtl="0">
              <a:spcBef>
                <a:spcPts val="0"/>
              </a:spcBef>
              <a:spcAft>
                <a:spcPts val="0"/>
              </a:spcAft>
              <a:buSzPts val="1800"/>
              <a:buAutoNum type="arabicPeriod"/>
            </a:pPr>
            <a:r>
              <a:rPr lang="en"/>
              <a:t>Balance of Funds in SSI Accounts</a:t>
            </a:r>
            <a:endParaRPr/>
          </a:p>
        </p:txBody>
      </p:sp>
      <p:pic>
        <p:nvPicPr>
          <p:cNvPr id="288" name="Google Shape;288;p45"/>
          <p:cNvPicPr preferRelativeResize="0"/>
          <p:nvPr/>
        </p:nvPicPr>
        <p:blipFill>
          <a:blip r:embed="rId3">
            <a:alphaModFix/>
          </a:blip>
          <a:stretch>
            <a:fillRect/>
          </a:stretch>
        </p:blipFill>
        <p:spPr>
          <a:xfrm rot="838884">
            <a:off x="6162688" y="517735"/>
            <a:ext cx="2444276" cy="1374903"/>
          </a:xfrm>
          <a:prstGeom prst="rect">
            <a:avLst/>
          </a:prstGeom>
          <a:noFill/>
          <a:ln w="9525" cap="flat" cmpd="sng">
            <a:solidFill>
              <a:schemeClr val="dk2"/>
            </a:solidFill>
            <a:prstDash val="solid"/>
            <a:round/>
            <a:headEnd type="none" w="sm" len="sm"/>
            <a:tailEnd type="none" w="sm" len="sm"/>
          </a:ln>
        </p:spPr>
      </p:pic>
      <p:pic>
        <p:nvPicPr>
          <p:cNvPr id="289" name="Google Shape;289;p45"/>
          <p:cNvPicPr preferRelativeResize="0"/>
          <p:nvPr/>
        </p:nvPicPr>
        <p:blipFill>
          <a:blip r:embed="rId4">
            <a:alphaModFix/>
          </a:blip>
          <a:stretch>
            <a:fillRect/>
          </a:stretch>
        </p:blipFill>
        <p:spPr>
          <a:xfrm rot="-837561">
            <a:off x="5822973" y="687352"/>
            <a:ext cx="1229857" cy="1599120"/>
          </a:xfrm>
          <a:prstGeom prst="rect">
            <a:avLst/>
          </a:prstGeom>
          <a:noFill/>
          <a:ln w="9525" cap="flat" cmpd="sng">
            <a:solidFill>
              <a:schemeClr val="dk2"/>
            </a:solidFill>
            <a:prstDash val="solid"/>
            <a:round/>
            <a:headEnd type="none" w="sm" len="sm"/>
            <a:tailEnd type="none" w="sm" len="sm"/>
          </a:ln>
        </p:spPr>
      </p:pic>
      <p:pic>
        <p:nvPicPr>
          <p:cNvPr id="290" name="Google Shape;290;p45"/>
          <p:cNvPicPr preferRelativeResize="0"/>
          <p:nvPr/>
        </p:nvPicPr>
        <p:blipFill>
          <a:blip r:embed="rId5">
            <a:alphaModFix/>
          </a:blip>
          <a:stretch>
            <a:fillRect/>
          </a:stretch>
        </p:blipFill>
        <p:spPr>
          <a:xfrm rot="1377022">
            <a:off x="6963127" y="1437766"/>
            <a:ext cx="1208395" cy="107459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Payment Voucher </a:t>
            </a:r>
            <a:endParaRPr/>
          </a:p>
        </p:txBody>
      </p:sp>
      <p:sp>
        <p:nvSpPr>
          <p:cNvPr id="296" name="Google Shape;296;p4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A Payment Voucher is used by organizations to pay invoices, request reimbursement for expense, request advances and transfer funds to other SSI organization accounts. </a:t>
            </a:r>
            <a:endParaRPr/>
          </a:p>
          <a:p>
            <a:pPr marL="457200" lvl="0" indent="-317500" algn="l" rtl="0">
              <a:spcBef>
                <a:spcPts val="0"/>
              </a:spcBef>
              <a:spcAft>
                <a:spcPts val="0"/>
              </a:spcAft>
              <a:buSzPts val="1400"/>
              <a:buChar char="●"/>
            </a:pPr>
            <a:r>
              <a:rPr lang="en"/>
              <a:t>When filling out a payment voucher for an invoice or request for reimbursement, be sure to include a copy of the invoice and/or a copy of a detailed receipt to show proof of purchase. </a:t>
            </a:r>
            <a:endParaRPr/>
          </a:p>
        </p:txBody>
      </p:sp>
      <p:pic>
        <p:nvPicPr>
          <p:cNvPr id="297" name="Google Shape;297;p46"/>
          <p:cNvPicPr preferRelativeResize="0"/>
          <p:nvPr/>
        </p:nvPicPr>
        <p:blipFill>
          <a:blip r:embed="rId3">
            <a:alphaModFix/>
          </a:blip>
          <a:stretch>
            <a:fillRect/>
          </a:stretch>
        </p:blipFill>
        <p:spPr>
          <a:xfrm>
            <a:off x="4464350" y="536474"/>
            <a:ext cx="4245849" cy="2666424"/>
          </a:xfrm>
          <a:prstGeom prst="rect">
            <a:avLst/>
          </a:prstGeom>
          <a:noFill/>
          <a:ln w="9525" cap="flat" cmpd="sng">
            <a:solidFill>
              <a:schemeClr val="dk2"/>
            </a:solidFill>
            <a:prstDash val="solid"/>
            <a:round/>
            <a:headEnd type="none" w="sm" len="sm"/>
            <a:tailEnd type="none" w="sm" len="sm"/>
          </a:ln>
          <a:effectLst>
            <a:reflection endPos="30000" dist="38100" dir="5400000" fadeDir="5400012" sy="-100000" algn="bl" rotWithShape="0"/>
          </a:effectLst>
        </p:spPr>
      </p:pic>
      <p:sp>
        <p:nvSpPr>
          <p:cNvPr id="298" name="Google Shape;298;p46"/>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SSI Policies and Procedure Manual: Pages 4-6</a:t>
            </a:r>
            <a:endParaRPr>
              <a:solidFill>
                <a:srgbClr val="F1C232"/>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Deposit Slip </a:t>
            </a:r>
            <a:endParaRPr/>
          </a:p>
        </p:txBody>
      </p:sp>
      <p:sp>
        <p:nvSpPr>
          <p:cNvPr id="304" name="Google Shape;304;p47"/>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A Deposit Slip is used by organizations to deposit any funds received by said organization into their SSI account. </a:t>
            </a:r>
            <a:endParaRPr/>
          </a:p>
          <a:p>
            <a:pPr marL="457200" lvl="0" indent="-317500" algn="l" rtl="0">
              <a:spcBef>
                <a:spcPts val="0"/>
              </a:spcBef>
              <a:spcAft>
                <a:spcPts val="0"/>
              </a:spcAft>
              <a:buSzPts val="1400"/>
              <a:buChar char="●"/>
            </a:pPr>
            <a:r>
              <a:rPr lang="en"/>
              <a:t>Deposit Slips are to be filled out and submitted to the SSI Service Center on the ground floor of Sykes Student Union. </a:t>
            </a:r>
            <a:endParaRPr/>
          </a:p>
          <a:p>
            <a:pPr marL="457200" lvl="0" indent="-317500" algn="l" rtl="0">
              <a:spcBef>
                <a:spcPts val="0"/>
              </a:spcBef>
              <a:spcAft>
                <a:spcPts val="0"/>
              </a:spcAft>
              <a:buSzPts val="1400"/>
              <a:buChar char="●"/>
            </a:pPr>
            <a:r>
              <a:rPr lang="en"/>
              <a:t>Please allow up to a week to see the deposited funds appear on an updated organizational balance sheet.</a:t>
            </a:r>
            <a:endParaRPr/>
          </a:p>
          <a:p>
            <a:pPr marL="914400" lvl="0" indent="0" algn="l" rtl="0">
              <a:spcBef>
                <a:spcPts val="1600"/>
              </a:spcBef>
              <a:spcAft>
                <a:spcPts val="1600"/>
              </a:spcAft>
              <a:buNone/>
            </a:pPr>
            <a:endParaRPr/>
          </a:p>
        </p:txBody>
      </p:sp>
      <p:pic>
        <p:nvPicPr>
          <p:cNvPr id="305" name="Google Shape;305;p47"/>
          <p:cNvPicPr preferRelativeResize="0"/>
          <p:nvPr/>
        </p:nvPicPr>
        <p:blipFill>
          <a:blip r:embed="rId3">
            <a:alphaModFix/>
          </a:blip>
          <a:stretch>
            <a:fillRect/>
          </a:stretch>
        </p:blipFill>
        <p:spPr>
          <a:xfrm>
            <a:off x="4576025" y="686825"/>
            <a:ext cx="4134174" cy="2603626"/>
          </a:xfrm>
          <a:prstGeom prst="rect">
            <a:avLst/>
          </a:prstGeom>
          <a:noFill/>
          <a:ln w="9525" cap="flat" cmpd="sng">
            <a:solidFill>
              <a:schemeClr val="dk2"/>
            </a:solidFill>
            <a:prstDash val="solid"/>
            <a:round/>
            <a:headEnd type="none" w="sm" len="sm"/>
            <a:tailEnd type="none" w="sm" len="sm"/>
          </a:ln>
          <a:effectLst>
            <a:reflection endPos="30000" dist="38100" dir="5400000" fadeDir="5400012" sy="-100000" algn="bl" rotWithShape="0"/>
          </a:effectLst>
        </p:spPr>
      </p:pic>
      <p:sp>
        <p:nvSpPr>
          <p:cNvPr id="306" name="Google Shape;306;p47"/>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SSI Policies and Procedure Manual: Page 6</a:t>
            </a:r>
            <a:endParaRPr>
              <a:solidFill>
                <a:srgbClr val="F1C232"/>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Purchase Request Form  </a:t>
            </a:r>
            <a:endParaRPr/>
          </a:p>
        </p:txBody>
      </p:sp>
      <p:sp>
        <p:nvSpPr>
          <p:cNvPr id="312" name="Google Shape;312;p48"/>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Occasionally, an organization will need to place an order for merchandise which will not be delivered until a later date, such as customized shirts or buttons. Instead of issuing a check before the merchandise is received, most vendors will accept a purchase order from SSI. A purchase order is essentially a promise to pay the vendor once the order has been received and is accepted by many vendors. </a:t>
            </a:r>
            <a:endParaRPr/>
          </a:p>
          <a:p>
            <a:pPr marL="0" lvl="0" indent="0" algn="l" rtl="0">
              <a:spcBef>
                <a:spcPts val="1600"/>
              </a:spcBef>
              <a:spcAft>
                <a:spcPts val="1600"/>
              </a:spcAft>
              <a:buNone/>
            </a:pPr>
            <a:endParaRPr/>
          </a:p>
        </p:txBody>
      </p:sp>
      <p:pic>
        <p:nvPicPr>
          <p:cNvPr id="313" name="Google Shape;313;p48"/>
          <p:cNvPicPr preferRelativeResize="0"/>
          <p:nvPr/>
        </p:nvPicPr>
        <p:blipFill>
          <a:blip r:embed="rId3">
            <a:alphaModFix/>
          </a:blip>
          <a:stretch>
            <a:fillRect/>
          </a:stretch>
        </p:blipFill>
        <p:spPr>
          <a:xfrm>
            <a:off x="5473450" y="751412"/>
            <a:ext cx="2798900" cy="3640675"/>
          </a:xfrm>
          <a:prstGeom prst="rect">
            <a:avLst/>
          </a:prstGeom>
          <a:noFill/>
          <a:ln w="9525" cap="flat" cmpd="sng">
            <a:solidFill>
              <a:schemeClr val="dk2"/>
            </a:solidFill>
            <a:prstDash val="solid"/>
            <a:round/>
            <a:headEnd type="none" w="sm" len="sm"/>
            <a:tailEnd type="none" w="sm" len="sm"/>
          </a:ln>
        </p:spPr>
      </p:pic>
      <p:sp>
        <p:nvSpPr>
          <p:cNvPr id="314" name="Google Shape;314;p48"/>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SSI Policies and Procedure Manual: Pages 6-7</a:t>
            </a:r>
            <a:endParaRPr>
              <a:solidFill>
                <a:srgbClr val="F1C232"/>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Credit Card Request Form </a:t>
            </a:r>
            <a:endParaRPr/>
          </a:p>
        </p:txBody>
      </p:sp>
      <p:sp>
        <p:nvSpPr>
          <p:cNvPr id="320" name="Google Shape;320;p49"/>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In order to use the SSI credit card to make purchases, organizations must fill out a Credit Card Request Form.</a:t>
            </a:r>
            <a:endParaRPr/>
          </a:p>
          <a:p>
            <a:pPr marL="457200" lvl="0" indent="-317500" algn="l" rtl="0">
              <a:spcBef>
                <a:spcPts val="0"/>
              </a:spcBef>
              <a:spcAft>
                <a:spcPts val="0"/>
              </a:spcAft>
              <a:buSzPts val="1400"/>
              <a:buChar char="●"/>
            </a:pPr>
            <a:r>
              <a:rPr lang="en"/>
              <a:t>The SSI Credit Card Request Form must be submitted and approved before any student is approved to use the card.</a:t>
            </a:r>
            <a:endParaRPr/>
          </a:p>
          <a:p>
            <a:pPr marL="457200" lvl="0" indent="-317500" algn="l" rtl="0">
              <a:spcBef>
                <a:spcPts val="0"/>
              </a:spcBef>
              <a:spcAft>
                <a:spcPts val="0"/>
              </a:spcAft>
              <a:buSzPts val="1400"/>
              <a:buChar char="●"/>
            </a:pPr>
            <a:r>
              <a:rPr lang="en"/>
              <a:t>Minimum amount to use the SSI Credit Card is $100.</a:t>
            </a:r>
            <a:endParaRPr/>
          </a:p>
          <a:p>
            <a:pPr marL="457200" lvl="0" indent="-317500" algn="l" rtl="0">
              <a:spcBef>
                <a:spcPts val="0"/>
              </a:spcBef>
              <a:spcAft>
                <a:spcPts val="0"/>
              </a:spcAft>
              <a:buSzPts val="1400"/>
              <a:buChar char="●"/>
            </a:pPr>
            <a:r>
              <a:rPr lang="en"/>
              <a:t>Any purchase over $1,500 must be approved by the SSI Executive Director.</a:t>
            </a:r>
            <a:endParaRPr/>
          </a:p>
          <a:p>
            <a:pPr marL="457200" lvl="0" indent="-317500" algn="l" rtl="0">
              <a:spcBef>
                <a:spcPts val="0"/>
              </a:spcBef>
              <a:spcAft>
                <a:spcPts val="0"/>
              </a:spcAft>
              <a:buSzPts val="1400"/>
              <a:buChar char="●"/>
            </a:pPr>
            <a:r>
              <a:rPr lang="en"/>
              <a:t>All purchases will be done in the SSI Business Office by a representative of the student organization. At no time can the SSI credit card leave the Business Office.</a:t>
            </a:r>
            <a:endParaRPr/>
          </a:p>
        </p:txBody>
      </p:sp>
      <p:pic>
        <p:nvPicPr>
          <p:cNvPr id="321" name="Google Shape;321;p49"/>
          <p:cNvPicPr preferRelativeResize="0"/>
          <p:nvPr/>
        </p:nvPicPr>
        <p:blipFill>
          <a:blip r:embed="rId3">
            <a:alphaModFix/>
          </a:blip>
          <a:stretch>
            <a:fillRect/>
          </a:stretch>
        </p:blipFill>
        <p:spPr>
          <a:xfrm>
            <a:off x="4952400" y="1229975"/>
            <a:ext cx="3670975" cy="2320125"/>
          </a:xfrm>
          <a:prstGeom prst="rect">
            <a:avLst/>
          </a:prstGeom>
          <a:noFill/>
          <a:ln w="9525" cap="flat" cmpd="sng">
            <a:solidFill>
              <a:schemeClr val="dk2"/>
            </a:solidFill>
            <a:prstDash val="solid"/>
            <a:round/>
            <a:headEnd type="none" w="sm" len="sm"/>
            <a:tailEnd type="none" w="sm" len="sm"/>
          </a:ln>
          <a:effectLst>
            <a:reflection endPos="30000" dist="38100" dir="5400000" fadeDir="5400012" sy="-100000" algn="bl" rotWithShape="0"/>
          </a:effectLst>
        </p:spPr>
      </p:pic>
      <p:sp>
        <p:nvSpPr>
          <p:cNvPr id="322" name="Google Shape;322;p49"/>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SSI Policies and Procedure Manual: Page 8</a:t>
            </a:r>
            <a:endParaRPr>
              <a:solidFill>
                <a:srgbClr val="F1C232"/>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Balance of Funds in SSI Accounts . </a:t>
            </a:r>
            <a:endParaRPr/>
          </a:p>
        </p:txBody>
      </p:sp>
      <p:sp>
        <p:nvSpPr>
          <p:cNvPr id="328" name="Google Shape;328;p5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As organizations that maintain an account with SSI, you are encouraged to obtain a financial report by visiting the SSI Business Office and requesting a printout. This report is also available in .pdf format and may be emailed to you upon request.</a:t>
            </a:r>
            <a:endParaRPr/>
          </a:p>
          <a:p>
            <a:pPr marL="0" lvl="0" indent="0" algn="l" rtl="0">
              <a:spcBef>
                <a:spcPts val="1600"/>
              </a:spcBef>
              <a:spcAft>
                <a:spcPts val="1600"/>
              </a:spcAft>
              <a:buNone/>
            </a:pPr>
            <a:endParaRPr/>
          </a:p>
        </p:txBody>
      </p:sp>
      <p:sp>
        <p:nvSpPr>
          <p:cNvPr id="329" name="Google Shape;329;p50"/>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SSI Policies and Procedure Manual: Page 7</a:t>
            </a:r>
            <a:endParaRPr>
              <a:solidFill>
                <a:srgbClr val="F1C232"/>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&amp; Answer </a:t>
            </a:r>
            <a:endParaRPr/>
          </a:p>
        </p:txBody>
      </p:sp>
      <p:sp>
        <p:nvSpPr>
          <p:cNvPr id="335" name="Google Shape;335;p51"/>
          <p:cNvSpPr txBox="1">
            <a:spLocks noGrp="1"/>
          </p:cNvSpPr>
          <p:nvPr>
            <p:ph type="body" idx="1"/>
          </p:nvPr>
        </p:nvSpPr>
        <p:spPr>
          <a:xfrm>
            <a:off x="311700" y="1080225"/>
            <a:ext cx="8520600" cy="3622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Student Government Association:</a:t>
            </a:r>
            <a:endParaRPr/>
          </a:p>
          <a:p>
            <a:pPr marL="0" lvl="0" indent="457200" algn="l" rtl="0">
              <a:lnSpc>
                <a:spcPct val="100000"/>
              </a:lnSpc>
              <a:spcBef>
                <a:spcPts val="1600"/>
              </a:spcBef>
              <a:spcAft>
                <a:spcPts val="0"/>
              </a:spcAft>
              <a:buNone/>
            </a:pPr>
            <a:r>
              <a:rPr lang="en"/>
              <a:t>Office: 213 Sykes Student Union </a:t>
            </a:r>
            <a:endParaRPr/>
          </a:p>
          <a:p>
            <a:pPr marL="0" lvl="0" indent="0" algn="l" rtl="0">
              <a:lnSpc>
                <a:spcPct val="100000"/>
              </a:lnSpc>
              <a:spcBef>
                <a:spcPts val="1600"/>
              </a:spcBef>
              <a:spcAft>
                <a:spcPts val="0"/>
              </a:spcAft>
              <a:buNone/>
            </a:pPr>
            <a:r>
              <a:rPr lang="en"/>
              <a:t>Office of Student Leadership and Involvement </a:t>
            </a:r>
            <a:endParaRPr/>
          </a:p>
          <a:p>
            <a:pPr marL="0" lvl="0" indent="457200" algn="l" rtl="0">
              <a:lnSpc>
                <a:spcPct val="100000"/>
              </a:lnSpc>
              <a:spcBef>
                <a:spcPts val="1600"/>
              </a:spcBef>
              <a:spcAft>
                <a:spcPts val="0"/>
              </a:spcAft>
              <a:buNone/>
            </a:pPr>
            <a:r>
              <a:rPr lang="en"/>
              <a:t>Office: 238 Sykes Student Union </a:t>
            </a:r>
            <a:endParaRPr/>
          </a:p>
          <a:p>
            <a:pPr marL="0" lvl="0" indent="0" algn="l" rtl="0">
              <a:lnSpc>
                <a:spcPct val="100000"/>
              </a:lnSpc>
              <a:spcBef>
                <a:spcPts val="1600"/>
              </a:spcBef>
              <a:spcAft>
                <a:spcPts val="0"/>
              </a:spcAft>
              <a:buNone/>
            </a:pPr>
            <a:r>
              <a:rPr lang="en"/>
              <a:t>Student Services, Inc:</a:t>
            </a:r>
            <a:endParaRPr/>
          </a:p>
          <a:p>
            <a:pPr marL="0" lvl="0" indent="0" algn="l" rtl="0">
              <a:lnSpc>
                <a:spcPct val="100000"/>
              </a:lnSpc>
              <a:spcBef>
                <a:spcPts val="1600"/>
              </a:spcBef>
              <a:spcAft>
                <a:spcPts val="0"/>
              </a:spcAft>
              <a:buNone/>
            </a:pPr>
            <a:r>
              <a:rPr lang="en"/>
              <a:t>	Office: 259 Sykes Student Union </a:t>
            </a:r>
            <a:endParaRPr/>
          </a:p>
          <a:p>
            <a:pPr marL="0" lvl="0" indent="0" algn="l" rtl="0">
              <a:lnSpc>
                <a:spcPct val="100000"/>
              </a:lnSpc>
              <a:spcBef>
                <a:spcPts val="1600"/>
              </a:spcBef>
              <a:spcAft>
                <a:spcPts val="1600"/>
              </a:spcAft>
              <a:buNone/>
            </a:pPr>
            <a:r>
              <a:rPr lang="en"/>
              <a:t>	</a:t>
            </a:r>
            <a:endParaRPr/>
          </a:p>
        </p:txBody>
      </p:sp>
      <p:pic>
        <p:nvPicPr>
          <p:cNvPr id="336" name="Google Shape;336;p51"/>
          <p:cNvPicPr preferRelativeResize="0"/>
          <p:nvPr/>
        </p:nvPicPr>
        <p:blipFill>
          <a:blip r:embed="rId3">
            <a:alphaModFix/>
          </a:blip>
          <a:stretch>
            <a:fillRect/>
          </a:stretch>
        </p:blipFill>
        <p:spPr>
          <a:xfrm>
            <a:off x="4856375" y="247300"/>
            <a:ext cx="3895850" cy="2597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Documents Relating to Role</a:t>
            </a:r>
            <a:endParaRPr/>
          </a:p>
        </p:txBody>
      </p:sp>
      <p:sp>
        <p:nvSpPr>
          <p:cNvPr id="105" name="Google Shape;105;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AutoNum type="arabicPeriod"/>
            </a:pPr>
            <a:r>
              <a:rPr lang="en" sz="1700"/>
              <a:t>Student Government Association Student Organization Policies and Procedures</a:t>
            </a:r>
            <a:endParaRPr sz="1700"/>
          </a:p>
          <a:p>
            <a:pPr marL="457200" lvl="0" indent="-336550" algn="l" rtl="0">
              <a:lnSpc>
                <a:spcPct val="150000"/>
              </a:lnSpc>
              <a:spcBef>
                <a:spcPts val="0"/>
              </a:spcBef>
              <a:spcAft>
                <a:spcPts val="0"/>
              </a:spcAft>
              <a:buSzPts val="1700"/>
              <a:buAutoNum type="arabicPeriod"/>
            </a:pPr>
            <a:r>
              <a:rPr lang="en" sz="1700"/>
              <a:t>Student Government Association Bylaws </a:t>
            </a:r>
            <a:endParaRPr sz="1700"/>
          </a:p>
          <a:p>
            <a:pPr marL="457200" lvl="0" indent="-336550" algn="l" rtl="0">
              <a:lnSpc>
                <a:spcPct val="150000"/>
              </a:lnSpc>
              <a:spcBef>
                <a:spcPts val="0"/>
              </a:spcBef>
              <a:spcAft>
                <a:spcPts val="0"/>
              </a:spcAft>
              <a:buClr>
                <a:srgbClr val="674EA7"/>
              </a:buClr>
              <a:buSzPts val="1700"/>
              <a:buAutoNum type="arabicPeriod"/>
            </a:pPr>
            <a:r>
              <a:rPr lang="en" sz="1700" b="1">
                <a:solidFill>
                  <a:srgbClr val="674EA7"/>
                </a:solidFill>
              </a:rPr>
              <a:t>Student Government Association Financial Policies and Procedures  </a:t>
            </a:r>
            <a:endParaRPr sz="1700" b="1">
              <a:solidFill>
                <a:srgbClr val="674EA7"/>
              </a:solidFill>
            </a:endParaRPr>
          </a:p>
          <a:p>
            <a:pPr marL="457200" lvl="0" indent="-336550" algn="l" rtl="0">
              <a:lnSpc>
                <a:spcPct val="150000"/>
              </a:lnSpc>
              <a:spcBef>
                <a:spcPts val="0"/>
              </a:spcBef>
              <a:spcAft>
                <a:spcPts val="0"/>
              </a:spcAft>
              <a:buSzPts val="1700"/>
              <a:buAutoNum type="arabicPeriod"/>
            </a:pPr>
            <a:r>
              <a:rPr lang="en" sz="1700"/>
              <a:t>Ram’s Eye View Student Handbook</a:t>
            </a:r>
            <a:endParaRPr sz="1700"/>
          </a:p>
          <a:p>
            <a:pPr marL="457200" lvl="0" indent="-336550" algn="l" rtl="0">
              <a:lnSpc>
                <a:spcPct val="150000"/>
              </a:lnSpc>
              <a:spcBef>
                <a:spcPts val="0"/>
              </a:spcBef>
              <a:spcAft>
                <a:spcPts val="0"/>
              </a:spcAft>
              <a:buClr>
                <a:srgbClr val="674EA7"/>
              </a:buClr>
              <a:buSzPts val="1700"/>
              <a:buAutoNum type="arabicPeriod"/>
            </a:pPr>
            <a:r>
              <a:rPr lang="en" sz="1700" b="1">
                <a:solidFill>
                  <a:srgbClr val="674EA7"/>
                </a:solidFill>
              </a:rPr>
              <a:t>Student Services, Inc. Policies and Procedures </a:t>
            </a:r>
            <a:endParaRPr sz="1700" b="1">
              <a:solidFill>
                <a:srgbClr val="674EA7"/>
              </a:solidFill>
            </a:endParaRPr>
          </a:p>
          <a:p>
            <a:pPr marL="457200" lvl="0" indent="-336550" algn="l" rtl="0">
              <a:lnSpc>
                <a:spcPct val="150000"/>
              </a:lnSpc>
              <a:spcBef>
                <a:spcPts val="0"/>
              </a:spcBef>
              <a:spcAft>
                <a:spcPts val="0"/>
              </a:spcAft>
              <a:buSzPts val="1700"/>
              <a:buAutoNum type="arabicPeriod"/>
            </a:pPr>
            <a:r>
              <a:rPr lang="en" sz="1700"/>
              <a:t>University Program Planning Guide </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SGA Financial Policies and Procedures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Section A: Eligibility for Membership and Funding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121" name="Google Shape;121;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Club/organizations’ membership shall be limited to persons who are members of the Student Government Association as defined as a </a:t>
            </a:r>
            <a:r>
              <a:rPr lang="en" sz="1600" b="1">
                <a:solidFill>
                  <a:schemeClr val="dk1"/>
                </a:solidFill>
                <a:highlight>
                  <a:srgbClr val="FFD966"/>
                </a:highlight>
              </a:rPr>
              <a:t>full-time or part-time SSI fee-paying students.</a:t>
            </a:r>
            <a:endParaRPr sz="1600" b="1">
              <a:solidFill>
                <a:schemeClr val="dk1"/>
              </a:solidFill>
              <a:highlight>
                <a:srgbClr val="FFD966"/>
              </a:highlight>
            </a:endParaRPr>
          </a:p>
          <a:p>
            <a:pPr marL="457200" lvl="0" indent="-330200" algn="l" rtl="0">
              <a:spcBef>
                <a:spcPts val="0"/>
              </a:spcBef>
              <a:spcAft>
                <a:spcPts val="0"/>
              </a:spcAft>
              <a:buSzPts val="1600"/>
              <a:buChar char="●"/>
            </a:pPr>
            <a:r>
              <a:rPr lang="en" sz="1600"/>
              <a:t>Clubs/organizations that practice exclusion cannot be budgeted by SGA. </a:t>
            </a:r>
            <a:r>
              <a:rPr lang="en" sz="1600" b="1">
                <a:solidFill>
                  <a:schemeClr val="dk1"/>
                </a:solidFill>
                <a:highlight>
                  <a:srgbClr val="FFD966"/>
                </a:highlight>
              </a:rPr>
              <a:t>Exclusion shall be defined as voting by the current membership to extend invitations for future membership. </a:t>
            </a:r>
            <a:endParaRPr sz="1600" b="1">
              <a:solidFill>
                <a:schemeClr val="dk1"/>
              </a:solidFill>
              <a:highlight>
                <a:srgbClr val="FFD966"/>
              </a:highlight>
            </a:endParaRPr>
          </a:p>
          <a:p>
            <a:pPr marL="457200" lvl="0" indent="-330200" algn="l" rtl="0">
              <a:spcBef>
                <a:spcPts val="0"/>
              </a:spcBef>
              <a:spcAft>
                <a:spcPts val="0"/>
              </a:spcAft>
              <a:buClr>
                <a:srgbClr val="000000"/>
              </a:buClr>
              <a:buSzPts val="1600"/>
              <a:buChar char="●"/>
            </a:pPr>
            <a:r>
              <a:rPr lang="en" sz="1600">
                <a:solidFill>
                  <a:srgbClr val="000000"/>
                </a:solidFill>
              </a:rPr>
              <a:t>Clubs/organizations defined by the Office of Student Leadership and Involvement as “Greek Letter Organizations,” or “Honor Societies” shall not receive budgeted funds from SGA, with the exception of Greek Governing Councils. In addition, “Service Organizations” which practice exclusion shall not be budgeted.</a:t>
            </a:r>
            <a:endParaRPr sz="1600">
              <a:solidFill>
                <a:srgbClr val="000000"/>
              </a:solidFill>
            </a:endParaRPr>
          </a:p>
          <a:p>
            <a:pPr marL="457200" lvl="0" indent="0" algn="l" rtl="0">
              <a:spcBef>
                <a:spcPts val="1600"/>
              </a:spcBef>
              <a:spcAft>
                <a:spcPts val="1600"/>
              </a:spcAft>
              <a:buNone/>
            </a:pPr>
            <a:endParaRPr/>
          </a:p>
        </p:txBody>
      </p:sp>
      <p:sp>
        <p:nvSpPr>
          <p:cNvPr id="122" name="Google Shape;122;p19"/>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A: Eligibility for Membership and Funding </a:t>
            </a:r>
            <a:endParaRPr>
              <a:solidFill>
                <a:srgbClr val="F1C23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Section B: Budgeting Process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SGA Financial Policies and Procedures </a:t>
            </a:r>
            <a:endParaRPr/>
          </a:p>
        </p:txBody>
      </p:sp>
      <p:sp>
        <p:nvSpPr>
          <p:cNvPr id="133" name="Google Shape;133;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500" b="1" i="1"/>
              <a:t>The Budgeting process for all organizations begins in the Fall semester and will be covered in greater detail by the Fall SGA Budgeting Seminars. For the purpose of this training seminar, here’s what you need to know now about the organization budgeting process...</a:t>
            </a:r>
            <a:endParaRPr sz="2500" b="1" i="1"/>
          </a:p>
        </p:txBody>
      </p:sp>
      <p:sp>
        <p:nvSpPr>
          <p:cNvPr id="134" name="Google Shape;134;p21"/>
          <p:cNvSpPr txBox="1"/>
          <p:nvPr/>
        </p:nvSpPr>
        <p:spPr>
          <a:xfrm>
            <a:off x="316650" y="871400"/>
            <a:ext cx="85107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Section B: Budgeting Process </a:t>
            </a:r>
            <a:endParaRPr>
              <a:solidFill>
                <a:srgbClr val="F1C23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2348</Words>
  <Application>Microsoft Office PowerPoint</Application>
  <PresentationFormat>On-screen Show (16:9)</PresentationFormat>
  <Paragraphs>172</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Oswald</vt:lpstr>
      <vt:lpstr>Roboto</vt:lpstr>
      <vt:lpstr>Geometric</vt:lpstr>
      <vt:lpstr>Treasurer Training </vt:lpstr>
      <vt:lpstr>Learning Objectives</vt:lpstr>
      <vt:lpstr>Role of the Treasurer  </vt:lpstr>
      <vt:lpstr>Important Documents Relating to Role</vt:lpstr>
      <vt:lpstr>SGA Financial Policies and Procedures </vt:lpstr>
      <vt:lpstr>Section A: Eligibility for Membership and Funding</vt:lpstr>
      <vt:lpstr>SGA Financial Policies and Procedures </vt:lpstr>
      <vt:lpstr>Section B: Budgeting Process</vt:lpstr>
      <vt:lpstr>SGA Financial Policies and Procedures </vt:lpstr>
      <vt:lpstr>SGA Financial Policies and Procedures </vt:lpstr>
      <vt:lpstr>Section D: Guidelines for Expenditures</vt:lpstr>
      <vt:lpstr>SGA Financial Policies and Procedures </vt:lpstr>
      <vt:lpstr>Section E: Auxiliary Funds</vt:lpstr>
      <vt:lpstr>SGA Financial Policies and Procedures </vt:lpstr>
      <vt:lpstr>SGA Financial Policies and Procedures </vt:lpstr>
      <vt:lpstr>SGA Financial Policies and Procedures </vt:lpstr>
      <vt:lpstr>SGA Financial Policies and Procedures </vt:lpstr>
      <vt:lpstr>SGA Financial Policies and Procedures </vt:lpstr>
      <vt:lpstr>Section F: Income </vt:lpstr>
      <vt:lpstr>SGA Financial Policies and Procedures </vt:lpstr>
      <vt:lpstr>SGA Financial Policies and Procedures </vt:lpstr>
      <vt:lpstr>Section G: Travel</vt:lpstr>
      <vt:lpstr>SGA Financial Policies and Procedures </vt:lpstr>
      <vt:lpstr>SGA Financial Policies and Procedures </vt:lpstr>
      <vt:lpstr>Section I: Meals and Catering</vt:lpstr>
      <vt:lpstr>SGA Financial Policies and Procedures </vt:lpstr>
      <vt:lpstr>Section J: Carryover Policies </vt:lpstr>
      <vt:lpstr>SGA Financial Policies and Procedures </vt:lpstr>
      <vt:lpstr>Other Important Policies in the Financial Policies and Procedures </vt:lpstr>
      <vt:lpstr>SGA Financial Policies and Procedures </vt:lpstr>
      <vt:lpstr>Student Services, Inc. </vt:lpstr>
      <vt:lpstr>Student Services, Inc.</vt:lpstr>
      <vt:lpstr>Student Services, Inc.</vt:lpstr>
      <vt:lpstr>Payment Voucher </vt:lpstr>
      <vt:lpstr>Deposit Slip </vt:lpstr>
      <vt:lpstr>Purchase Request Form  </vt:lpstr>
      <vt:lpstr>Credit Card Request Form </vt:lpstr>
      <vt:lpstr>Balance of Funds in SSI Accounts . </vt:lpstr>
      <vt:lpstr>Question &amp; Answer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Treasurer Training </dc:title>
  <cp:lastModifiedBy>Rodney Kaplan Jr</cp:lastModifiedBy>
  <cp:revision>1</cp:revision>
  <dcterms:modified xsi:type="dcterms:W3CDTF">2019-04-13T15:39:58Z</dcterms:modified>
</cp:coreProperties>
</file>